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91" r:id="rId3"/>
    <p:sldId id="290" r:id="rId4"/>
    <p:sldId id="260" r:id="rId5"/>
    <p:sldId id="261" r:id="rId6"/>
    <p:sldId id="267" r:id="rId7"/>
    <p:sldId id="266" r:id="rId8"/>
    <p:sldId id="268" r:id="rId9"/>
    <p:sldId id="269" r:id="rId10"/>
    <p:sldId id="274" r:id="rId11"/>
    <p:sldId id="275" r:id="rId12"/>
    <p:sldId id="271" r:id="rId13"/>
    <p:sldId id="272" r:id="rId14"/>
    <p:sldId id="286" r:id="rId15"/>
    <p:sldId id="276" r:id="rId16"/>
    <p:sldId id="277" r:id="rId17"/>
    <p:sldId id="292" r:id="rId18"/>
    <p:sldId id="300" r:id="rId19"/>
    <p:sldId id="278" r:id="rId20"/>
    <p:sldId id="288" r:id="rId21"/>
    <p:sldId id="282" r:id="rId22"/>
    <p:sldId id="301" r:id="rId23"/>
    <p:sldId id="302" r:id="rId24"/>
    <p:sldId id="297" r:id="rId25"/>
    <p:sldId id="309" r:id="rId26"/>
    <p:sldId id="294" r:id="rId27"/>
    <p:sldId id="310" r:id="rId28"/>
    <p:sldId id="311" r:id="rId29"/>
    <p:sldId id="313" r:id="rId30"/>
    <p:sldId id="312" r:id="rId31"/>
    <p:sldId id="303" r:id="rId32"/>
    <p:sldId id="304" r:id="rId33"/>
    <p:sldId id="305" r:id="rId34"/>
    <p:sldId id="306" r:id="rId35"/>
    <p:sldId id="307" r:id="rId36"/>
    <p:sldId id="299"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99"/>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83124" autoAdjust="0"/>
  </p:normalViewPr>
  <p:slideViewPr>
    <p:cSldViewPr snapToGrid="0">
      <p:cViewPr varScale="1">
        <p:scale>
          <a:sx n="58" d="100"/>
          <a:sy n="58" d="100"/>
        </p:scale>
        <p:origin x="15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7CD2F-4B51-49A6-B581-7144FCC2695D}" type="datetimeFigureOut">
              <a:rPr lang="en-US" smtClean="0"/>
              <a:t>1/13/2018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D4BC7-BB66-466F-B495-E7AD3713B2CD}" type="slidenum">
              <a:rPr lang="en-US" smtClean="0"/>
              <a:t>‹#›</a:t>
            </a:fld>
            <a:endParaRPr lang="en-US"/>
          </a:p>
        </p:txBody>
      </p:sp>
    </p:spTree>
    <p:extLst>
      <p:ext uri="{BB962C8B-B14F-4D97-AF65-F5344CB8AC3E}">
        <p14:creationId xmlns:p14="http://schemas.microsoft.com/office/powerpoint/2010/main" val="656542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CD4BC7-BB66-466F-B495-E7AD3713B2CD}" type="slidenum">
              <a:rPr lang="en-US" smtClean="0"/>
              <a:t>1</a:t>
            </a:fld>
            <a:endParaRPr lang="en-US"/>
          </a:p>
        </p:txBody>
      </p:sp>
    </p:spTree>
    <p:extLst>
      <p:ext uri="{BB962C8B-B14F-4D97-AF65-F5344CB8AC3E}">
        <p14:creationId xmlns:p14="http://schemas.microsoft.com/office/powerpoint/2010/main" val="1135498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used the coordinates (longitude and latitude) of a property to replace the missing values. The problem then turned into a k-nearest neighbor classification problem. For a property with a missing location feature, we identified the nearest 100 neighbors on the map to determine the missing location value.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16</a:t>
            </a:fld>
            <a:endParaRPr lang="en-US"/>
          </a:p>
        </p:txBody>
      </p:sp>
    </p:spTree>
    <p:extLst>
      <p:ext uri="{BB962C8B-B14F-4D97-AF65-F5344CB8AC3E}">
        <p14:creationId xmlns:p14="http://schemas.microsoft.com/office/powerpoint/2010/main" val="2487458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Feature engineering is exceptionally important in making successful predictive models. </a:t>
            </a:r>
            <a:r>
              <a:rPr lang="en-US" sz="1200" b="1" i="0" kern="1200" dirty="0" smtClean="0">
                <a:solidFill>
                  <a:schemeClr val="tx1"/>
                </a:solidFill>
                <a:effectLst/>
                <a:latin typeface="+mn-lt"/>
                <a:ea typeface="+mn-ea"/>
                <a:cs typeface="+mn-cs"/>
              </a:rPr>
              <a:t>Feature Engineering is an Art.</a:t>
            </a:r>
          </a:p>
          <a:p>
            <a:r>
              <a:rPr lang="en-US" sz="1200" b="0" i="0" u="none" strike="noStrike" kern="1200" baseline="0" dirty="0" smtClean="0">
                <a:solidFill>
                  <a:schemeClr val="tx1"/>
                </a:solidFill>
                <a:latin typeface="+mn-lt"/>
                <a:ea typeface="+mn-ea"/>
                <a:cs typeface="+mn-cs"/>
              </a:rPr>
              <a:t>The implementation process in this project involved an iteration between two main steps: </a:t>
            </a:r>
          </a:p>
          <a:p>
            <a:r>
              <a:rPr lang="en-US" sz="1200" b="0" i="0" u="none" strike="noStrike" kern="1200" baseline="0" dirty="0" smtClean="0">
                <a:solidFill>
                  <a:schemeClr val="tx1"/>
                </a:solidFill>
                <a:latin typeface="+mn-lt"/>
                <a:ea typeface="+mn-ea"/>
                <a:cs typeface="+mn-cs"/>
              </a:rPr>
              <a:t>1- Feature engineering </a:t>
            </a:r>
          </a:p>
          <a:p>
            <a:r>
              <a:rPr lang="en-US" sz="1200" b="0" i="0" u="none" strike="noStrike" kern="1200" baseline="0" dirty="0" smtClean="0">
                <a:solidFill>
                  <a:schemeClr val="tx1"/>
                </a:solidFill>
                <a:latin typeface="+mn-lt"/>
                <a:ea typeface="+mn-ea"/>
                <a:cs typeface="+mn-cs"/>
              </a:rPr>
              <a:t>2- Model training and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19</a:t>
            </a:fld>
            <a:endParaRPr lang="en-US"/>
          </a:p>
        </p:txBody>
      </p:sp>
    </p:spTree>
    <p:extLst>
      <p:ext uri="{BB962C8B-B14F-4D97-AF65-F5344CB8AC3E}">
        <p14:creationId xmlns:p14="http://schemas.microsoft.com/office/powerpoint/2010/main" val="243674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hypothesized that </a:t>
            </a:r>
            <a:r>
              <a:rPr lang="en-US" sz="1200" b="0" i="0" u="none" strike="noStrike" kern="1200" baseline="0" dirty="0" err="1" smtClean="0">
                <a:solidFill>
                  <a:schemeClr val="tx1"/>
                </a:solidFill>
                <a:latin typeface="+mn-lt"/>
                <a:ea typeface="+mn-ea"/>
                <a:cs typeface="+mn-cs"/>
              </a:rPr>
              <a:t>Zestimate</a:t>
            </a:r>
            <a:r>
              <a:rPr lang="en-US" sz="1200" b="0" i="0" u="none" strike="noStrike" kern="1200" baseline="0" dirty="0" smtClean="0">
                <a:solidFill>
                  <a:schemeClr val="tx1"/>
                </a:solidFill>
                <a:latin typeface="+mn-lt"/>
                <a:ea typeface="+mn-ea"/>
                <a:cs typeface="+mn-cs"/>
              </a:rPr>
              <a:t> uses the sales values of the nearby properties to make predictions about the future sales prices of a certain property.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20</a:t>
            </a:fld>
            <a:endParaRPr lang="en-US"/>
          </a:p>
        </p:txBody>
      </p:sp>
    </p:spTree>
    <p:extLst>
      <p:ext uri="{BB962C8B-B14F-4D97-AF65-F5344CB8AC3E}">
        <p14:creationId xmlns:p14="http://schemas.microsoft.com/office/powerpoint/2010/main" val="1081697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K’aggle</a:t>
            </a:r>
            <a:r>
              <a:rPr lang="en-US" dirty="0" smtClean="0"/>
              <a:t> should be capitalized or not?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23</a:t>
            </a:fld>
            <a:endParaRPr lang="en-US"/>
          </a:p>
        </p:txBody>
      </p:sp>
    </p:spTree>
    <p:extLst>
      <p:ext uri="{BB962C8B-B14F-4D97-AF65-F5344CB8AC3E}">
        <p14:creationId xmlns:p14="http://schemas.microsoft.com/office/powerpoint/2010/main" val="208008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main difference between "properties_2016" and "properties_2017" are in tax features. </a:t>
            </a:r>
          </a:p>
          <a:p>
            <a:r>
              <a:rPr lang="en-US" sz="1200" b="0" i="0" u="none" strike="noStrike" kern="1200" baseline="0" dirty="0" smtClean="0">
                <a:solidFill>
                  <a:schemeClr val="tx1"/>
                </a:solidFill>
                <a:latin typeface="+mn-lt"/>
                <a:ea typeface="+mn-ea"/>
                <a:cs typeface="+mn-cs"/>
              </a:rPr>
              <a:t>feature engineering process is largely independent of the time period that the data was collected,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26</a:t>
            </a:fld>
            <a:endParaRPr lang="en-US"/>
          </a:p>
        </p:txBody>
      </p:sp>
    </p:spTree>
    <p:extLst>
      <p:ext uri="{BB962C8B-B14F-4D97-AF65-F5344CB8AC3E}">
        <p14:creationId xmlns:p14="http://schemas.microsoft.com/office/powerpoint/2010/main" val="2811488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CD4BC7-BB66-466F-B495-E7AD3713B2CD}" type="slidenum">
              <a:rPr lang="en-US" smtClean="0"/>
              <a:t>2</a:t>
            </a:fld>
            <a:endParaRPr lang="en-US"/>
          </a:p>
        </p:txBody>
      </p:sp>
    </p:spTree>
    <p:extLst>
      <p:ext uri="{BB962C8B-B14F-4D97-AF65-F5344CB8AC3E}">
        <p14:creationId xmlns:p14="http://schemas.microsoft.com/office/powerpoint/2010/main" val="371983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 Zillow has challenged the data science community to improve the accuracy of </a:t>
            </a:r>
            <a:r>
              <a:rPr lang="en-US" sz="1200" b="0" i="0" u="none" strike="noStrike" kern="1200" baseline="0" dirty="0" err="1" smtClean="0">
                <a:solidFill>
                  <a:schemeClr val="tx1"/>
                </a:solidFill>
                <a:latin typeface="+mn-lt"/>
                <a:ea typeface="+mn-ea"/>
                <a:cs typeface="+mn-cs"/>
              </a:rPr>
              <a:t>Zestimate</a:t>
            </a:r>
            <a:r>
              <a:rPr lang="en-US" sz="1200" b="0" i="0" u="none" strike="noStrike" kern="1200" baseline="0" dirty="0" smtClean="0">
                <a:solidFill>
                  <a:schemeClr val="tx1"/>
                </a:solidFill>
                <a:latin typeface="+mn-lt"/>
                <a:ea typeface="+mn-ea"/>
                <a:cs typeface="+mn-cs"/>
              </a:rPr>
              <a:t> through a $1,200,000 competition. The competition has been administrated by </a:t>
            </a:r>
            <a:r>
              <a:rPr lang="en-US" sz="1200" b="0" i="0" u="none" strike="noStrike" kern="1200" baseline="0" dirty="0" err="1" smtClean="0">
                <a:solidFill>
                  <a:schemeClr val="tx1"/>
                </a:solidFill>
                <a:latin typeface="+mn-lt"/>
                <a:ea typeface="+mn-ea"/>
                <a:cs typeface="+mn-cs"/>
              </a:rPr>
              <a:t>Kaggle</a:t>
            </a:r>
            <a:r>
              <a:rPr lang="en-US" sz="1200" b="0" i="0" u="none" strike="noStrike" kern="1200" baseline="0" dirty="0" smtClean="0">
                <a:solidFill>
                  <a:schemeClr val="tx1"/>
                </a:solidFill>
                <a:latin typeface="+mn-lt"/>
                <a:ea typeface="+mn-ea"/>
                <a:cs typeface="+mn-cs"/>
              </a:rPr>
              <a:t> into two rounds: the qualifying round and the private round for the 100 top qualifying teams. </a:t>
            </a:r>
            <a:endParaRPr lang="en-US" dirty="0" smtClean="0"/>
          </a:p>
        </p:txBody>
      </p:sp>
      <p:sp>
        <p:nvSpPr>
          <p:cNvPr id="4" name="Slide Number Placeholder 3"/>
          <p:cNvSpPr>
            <a:spLocks noGrp="1"/>
          </p:cNvSpPr>
          <p:nvPr>
            <p:ph type="sldNum" sz="quarter" idx="10"/>
          </p:nvPr>
        </p:nvSpPr>
        <p:spPr/>
        <p:txBody>
          <a:bodyPr/>
          <a:lstStyle/>
          <a:p>
            <a:fld id="{59CD4BC7-BB66-466F-B495-E7AD3713B2CD}" type="slidenum">
              <a:rPr lang="en-US" smtClean="0"/>
              <a:t>3</a:t>
            </a:fld>
            <a:endParaRPr lang="en-US"/>
          </a:p>
        </p:txBody>
      </p:sp>
    </p:spTree>
    <p:extLst>
      <p:ext uri="{BB962C8B-B14F-4D97-AF65-F5344CB8AC3E}">
        <p14:creationId xmlns:p14="http://schemas.microsoft.com/office/powerpoint/2010/main" val="92303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During the first round of the competition, the goal was to predict the </a:t>
            </a:r>
            <a:r>
              <a:rPr lang="en-US" sz="1200" b="0" i="0" u="none" strike="noStrike" kern="1200" baseline="0" dirty="0" err="1" smtClean="0">
                <a:solidFill>
                  <a:schemeClr val="tx1"/>
                </a:solidFill>
                <a:latin typeface="+mn-lt"/>
                <a:ea typeface="+mn-ea"/>
                <a:cs typeface="+mn-cs"/>
              </a:rPr>
              <a:t>Zestimate’s</a:t>
            </a:r>
            <a:r>
              <a:rPr lang="en-US" sz="1200" b="0" i="0" u="none" strike="noStrike" kern="1200" baseline="0" dirty="0" smtClean="0">
                <a:solidFill>
                  <a:schemeClr val="tx1"/>
                </a:solidFill>
                <a:latin typeface="+mn-lt"/>
                <a:ea typeface="+mn-ea"/>
                <a:cs typeface="+mn-cs"/>
              </a:rPr>
              <a:t> residual error:</a:t>
            </a:r>
          </a:p>
          <a:p>
            <a:r>
              <a:rPr lang="en-US" sz="1200" b="0" i="0" u="none" strike="noStrike" kern="1200" baseline="0" dirty="0" smtClean="0">
                <a:solidFill>
                  <a:schemeClr val="tx1"/>
                </a:solidFill>
                <a:latin typeface="+mn-lt"/>
                <a:ea typeface="+mn-ea"/>
                <a:cs typeface="+mn-cs"/>
              </a:rPr>
              <a:t>to calculate the scores on the </a:t>
            </a:r>
            <a:r>
              <a:rPr lang="en-US" sz="1200" b="0" i="0" u="none" strike="noStrike" kern="1200" baseline="0" dirty="0" err="1" smtClean="0">
                <a:solidFill>
                  <a:schemeClr val="tx1"/>
                </a:solidFill>
                <a:latin typeface="+mn-lt"/>
                <a:ea typeface="+mn-ea"/>
                <a:cs typeface="+mn-cs"/>
              </a:rPr>
              <a:t>Kaggle’s</a:t>
            </a:r>
            <a:r>
              <a:rPr lang="en-US" sz="1200" b="0" i="0" u="none" strike="noStrike" kern="1200" baseline="0" dirty="0" smtClean="0">
                <a:solidFill>
                  <a:schemeClr val="tx1"/>
                </a:solidFill>
                <a:latin typeface="+mn-lt"/>
                <a:ea typeface="+mn-ea"/>
                <a:cs typeface="+mn-cs"/>
              </a:rPr>
              <a:t> public leaderboard. </a:t>
            </a:r>
          </a:p>
        </p:txBody>
      </p:sp>
      <p:sp>
        <p:nvSpPr>
          <p:cNvPr id="4" name="Slide Number Placeholder 3"/>
          <p:cNvSpPr>
            <a:spLocks noGrp="1"/>
          </p:cNvSpPr>
          <p:nvPr>
            <p:ph type="sldNum" sz="quarter" idx="10"/>
          </p:nvPr>
        </p:nvSpPr>
        <p:spPr/>
        <p:txBody>
          <a:bodyPr/>
          <a:lstStyle/>
          <a:p>
            <a:fld id="{59CD4BC7-BB66-466F-B495-E7AD3713B2CD}" type="slidenum">
              <a:rPr lang="en-US" smtClean="0"/>
              <a:t>4</a:t>
            </a:fld>
            <a:endParaRPr lang="en-US"/>
          </a:p>
        </p:txBody>
      </p:sp>
    </p:spTree>
    <p:extLst>
      <p:ext uri="{BB962C8B-B14F-4D97-AF65-F5344CB8AC3E}">
        <p14:creationId xmlns:p14="http://schemas.microsoft.com/office/powerpoint/2010/main" val="282795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distribution of </a:t>
            </a:r>
            <a:r>
              <a:rPr lang="en-US" sz="1200" b="0" i="0" u="none" strike="noStrike" kern="1200" baseline="0" dirty="0" err="1" smtClean="0">
                <a:solidFill>
                  <a:schemeClr val="tx1"/>
                </a:solidFill>
                <a:latin typeface="+mn-lt"/>
                <a:ea typeface="+mn-ea"/>
                <a:cs typeface="+mn-cs"/>
              </a:rPr>
              <a:t>logerror</a:t>
            </a:r>
            <a:r>
              <a:rPr lang="en-US" sz="1200" b="0" i="0" u="none" strike="noStrike" kern="1200" baseline="0" dirty="0" smtClean="0">
                <a:solidFill>
                  <a:schemeClr val="tx1"/>
                </a:solidFill>
                <a:latin typeface="+mn-lt"/>
                <a:ea typeface="+mn-ea"/>
                <a:cs typeface="+mn-cs"/>
              </a:rPr>
              <a:t> is normal with a positive mean and median. This indicates that </a:t>
            </a:r>
            <a:r>
              <a:rPr lang="en-US" sz="1200" b="0" i="0" u="none" strike="noStrike" kern="1200" baseline="0" dirty="0" err="1" smtClean="0">
                <a:solidFill>
                  <a:schemeClr val="tx1"/>
                </a:solidFill>
                <a:latin typeface="+mn-lt"/>
                <a:ea typeface="+mn-ea"/>
                <a:cs typeface="+mn-cs"/>
              </a:rPr>
              <a:t>Zestimate</a:t>
            </a:r>
            <a:r>
              <a:rPr lang="en-US" sz="1200" b="0" i="0" u="none" strike="noStrike" kern="1200" baseline="0" dirty="0" smtClean="0">
                <a:solidFill>
                  <a:schemeClr val="tx1"/>
                </a:solidFill>
                <a:latin typeface="+mn-lt"/>
                <a:ea typeface="+mn-ea"/>
                <a:cs typeface="+mn-cs"/>
              </a:rPr>
              <a:t>, in general, tends to overestimate the actual sale price of the properties.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5</a:t>
            </a:fld>
            <a:endParaRPr lang="en-US"/>
          </a:p>
        </p:txBody>
      </p:sp>
    </p:spTree>
    <p:extLst>
      <p:ext uri="{BB962C8B-B14F-4D97-AF65-F5344CB8AC3E}">
        <p14:creationId xmlns:p14="http://schemas.microsoft.com/office/powerpoint/2010/main" val="799678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average </a:t>
            </a:r>
            <a:r>
              <a:rPr lang="en-US" sz="1200" b="0" i="0" u="none" strike="noStrike" kern="1200" baseline="0" dirty="0" err="1" smtClean="0">
                <a:solidFill>
                  <a:schemeClr val="tx1"/>
                </a:solidFill>
                <a:latin typeface="+mn-lt"/>
                <a:ea typeface="+mn-ea"/>
                <a:cs typeface="+mn-cs"/>
              </a:rPr>
              <a:t>logerror</a:t>
            </a:r>
            <a:r>
              <a:rPr lang="en-US" sz="1200" b="0" i="0" u="none" strike="noStrike" kern="1200" baseline="0" dirty="0" smtClean="0">
                <a:solidFill>
                  <a:schemeClr val="tx1"/>
                </a:solidFill>
                <a:latin typeface="+mn-lt"/>
                <a:ea typeface="+mn-ea"/>
                <a:cs typeface="+mn-cs"/>
              </a:rPr>
              <a:t> decreases as we enter the spring (March, April, </a:t>
            </a:r>
            <a:r>
              <a:rPr lang="en-US" sz="1200" b="0" i="0" u="none" strike="noStrike" kern="1200" baseline="0" dirty="0" err="1" smtClean="0">
                <a:solidFill>
                  <a:schemeClr val="tx1"/>
                </a:solidFill>
                <a:latin typeface="+mn-lt"/>
                <a:ea typeface="+mn-ea"/>
                <a:cs typeface="+mn-cs"/>
              </a:rPr>
              <a:t>etc</a:t>
            </a:r>
            <a:r>
              <a:rPr lang="en-US" sz="1200" b="0" i="0" u="none" strike="noStrike" kern="1200" baseline="0" dirty="0" smtClean="0">
                <a:solidFill>
                  <a:schemeClr val="tx1"/>
                </a:solidFill>
                <a:latin typeface="+mn-lt"/>
                <a:ea typeface="+mn-ea"/>
                <a:cs typeface="+mn-cs"/>
              </a:rPr>
              <a:t>) and it rises once the summer is over (September, October, </a:t>
            </a:r>
            <a:r>
              <a:rPr lang="en-US" sz="1200" b="0" i="0" u="none" strike="noStrike" kern="1200" baseline="0" dirty="0" err="1" smtClean="0">
                <a:solidFill>
                  <a:schemeClr val="tx1"/>
                </a:solidFill>
                <a:latin typeface="+mn-lt"/>
                <a:ea typeface="+mn-ea"/>
                <a:cs typeface="+mn-cs"/>
              </a:rPr>
              <a:t>etc</a:t>
            </a:r>
            <a:r>
              <a:rPr lang="en-US" sz="1200" b="0" i="0" u="none" strike="noStrike" kern="1200" baseline="0" dirty="0" smtClean="0">
                <a:solidFill>
                  <a:schemeClr val="tx1"/>
                </a:solidFill>
                <a:latin typeface="+mn-lt"/>
                <a:ea typeface="+mn-ea"/>
                <a:cs typeface="+mn-cs"/>
              </a:rPr>
              <a:t>). This may signal a general and possibly a periodic trend.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6</a:t>
            </a:fld>
            <a:endParaRPr lang="en-US"/>
          </a:p>
        </p:txBody>
      </p:sp>
    </p:spTree>
    <p:extLst>
      <p:ext uri="{BB962C8B-B14F-4D97-AF65-F5344CB8AC3E}">
        <p14:creationId xmlns:p14="http://schemas.microsoft.com/office/powerpoint/2010/main" val="3688767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have renamed the features for easier interpretation of their contents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7</a:t>
            </a:fld>
            <a:endParaRPr lang="en-US"/>
          </a:p>
        </p:txBody>
      </p:sp>
    </p:spTree>
    <p:extLst>
      <p:ext uri="{BB962C8B-B14F-4D97-AF65-F5344CB8AC3E}">
        <p14:creationId xmlns:p14="http://schemas.microsoft.com/office/powerpoint/2010/main" val="504360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needs to create a local cross-validation system that corresponds well to the computed score on the leaderboard. </a:t>
            </a:r>
          </a:p>
          <a:p>
            <a:r>
              <a:rPr lang="en-US" sz="1200" b="0" i="0" u="none" strike="noStrike" kern="1200" baseline="0" dirty="0" err="1" smtClean="0">
                <a:solidFill>
                  <a:schemeClr val="tx1"/>
                </a:solidFill>
                <a:latin typeface="+mn-lt"/>
                <a:ea typeface="+mn-ea"/>
                <a:cs typeface="+mn-cs"/>
              </a:rPr>
              <a:t>Kaggle</a:t>
            </a:r>
            <a:r>
              <a:rPr lang="en-US" sz="1200" b="0" i="0" u="none" strike="noStrike" kern="1200" baseline="0" dirty="0" smtClean="0">
                <a:solidFill>
                  <a:schemeClr val="tx1"/>
                </a:solidFill>
                <a:latin typeface="+mn-lt"/>
                <a:ea typeface="+mn-ea"/>
                <a:cs typeface="+mn-cs"/>
              </a:rPr>
              <a:t> has reserved nearly 2/3 of the </a:t>
            </a:r>
            <a:r>
              <a:rPr lang="en-US" sz="1200" b="0" i="0" u="none" strike="noStrike" kern="1200" baseline="0" dirty="0" err="1" smtClean="0">
                <a:solidFill>
                  <a:schemeClr val="tx1"/>
                </a:solidFill>
                <a:latin typeface="+mn-lt"/>
                <a:ea typeface="+mn-ea"/>
                <a:cs typeface="+mn-cs"/>
              </a:rPr>
              <a:t>logerror</a:t>
            </a:r>
            <a:r>
              <a:rPr lang="en-US" sz="1200" b="0" i="0" u="none" strike="noStrike" kern="1200" baseline="0" dirty="0" smtClean="0">
                <a:solidFill>
                  <a:schemeClr val="tx1"/>
                </a:solidFill>
                <a:latin typeface="+mn-lt"/>
                <a:ea typeface="+mn-ea"/>
                <a:cs typeface="+mn-cs"/>
              </a:rPr>
              <a:t> data for the time-period October-December 2016 to compute the public leaderboard, we used the remaining data for that time-period for local validation of our models.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12</a:t>
            </a:fld>
            <a:endParaRPr lang="en-US"/>
          </a:p>
        </p:txBody>
      </p:sp>
    </p:spTree>
    <p:extLst>
      <p:ext uri="{BB962C8B-B14F-4D97-AF65-F5344CB8AC3E}">
        <p14:creationId xmlns:p14="http://schemas.microsoft.com/office/powerpoint/2010/main" val="982255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CV score obtained by dropping the outliers closely tracks the LB score on </a:t>
            </a:r>
            <a:r>
              <a:rPr lang="en-US" sz="1200" b="0" i="0" u="none" strike="noStrike" kern="1200" baseline="0" dirty="0" err="1" smtClean="0">
                <a:solidFill>
                  <a:schemeClr val="tx1"/>
                </a:solidFill>
                <a:latin typeface="+mn-lt"/>
                <a:ea typeface="+mn-ea"/>
                <a:cs typeface="+mn-cs"/>
              </a:rPr>
              <a:t>Kaggle’s</a:t>
            </a:r>
            <a:r>
              <a:rPr lang="en-US" sz="1200" b="0" i="0" u="none" strike="noStrike" kern="1200" baseline="0" dirty="0" smtClean="0">
                <a:solidFill>
                  <a:schemeClr val="tx1"/>
                </a:solidFill>
                <a:latin typeface="+mn-lt"/>
                <a:ea typeface="+mn-ea"/>
                <a:cs typeface="+mn-cs"/>
              </a:rPr>
              <a:t> website.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14</a:t>
            </a:fld>
            <a:endParaRPr lang="en-US"/>
          </a:p>
        </p:txBody>
      </p:sp>
    </p:spTree>
    <p:extLst>
      <p:ext uri="{BB962C8B-B14F-4D97-AF65-F5344CB8AC3E}">
        <p14:creationId xmlns:p14="http://schemas.microsoft.com/office/powerpoint/2010/main" val="4146924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A80C104-1400-4A72-A29E-5948D72DB4E5}" type="datetime1">
              <a:rPr lang="en-US" smtClean="0"/>
              <a:t>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412123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735D87-8D64-456D-8CF9-F7602290832D}" type="datetime1">
              <a:rPr lang="en-US" smtClean="0"/>
              <a:t>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2514006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419D3C-49E5-4746-BEC1-D068572CA85E}" type="datetime1">
              <a:rPr lang="en-US" smtClean="0"/>
              <a:t>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234826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365126"/>
            <a:ext cx="8229600" cy="1325563"/>
          </a:xfrm>
        </p:spPr>
        <p:txBody>
          <a:bodyPr>
            <a:normAutofit/>
          </a:bodyPr>
          <a:lstStyle>
            <a:lvl1pPr>
              <a:defRPr sz="4000">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02920" y="1825625"/>
            <a:ext cx="8229600" cy="4351338"/>
          </a:xfrm>
        </p:spPr>
        <p:txBody>
          <a:bodyPr/>
          <a:lstStyle>
            <a:lvl1pPr>
              <a:defRPr sz="2400">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vl3pPr>
              <a:defRPr sz="1800">
                <a:latin typeface="Times New Roman" panose="02020603050405020304" pitchFamily="18" charset="0"/>
                <a:cs typeface="Times New Roman" panose="02020603050405020304" pitchFamily="18" charset="0"/>
              </a:defRPr>
            </a:lvl3pPr>
            <a:lvl4pPr>
              <a:defRPr sz="1600">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B64FFE-A8F9-4B7F-BC60-C7EF44D01629}" type="datetime1">
              <a:rPr lang="en-US" smtClean="0"/>
              <a:t>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3674890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799819-D476-4A49-8673-BF217C577676}" type="datetime1">
              <a:rPr lang="en-US" smtClean="0"/>
              <a:t>1/13/2018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252537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FC2674-5A94-4A86-9669-5EE0F74E0E62}" type="datetime1">
              <a:rPr lang="en-US" smtClean="0"/>
              <a:t>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3431311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1C3130-DC07-4CF5-8BED-8E47F22EB051}" type="datetime1">
              <a:rPr lang="en-US" smtClean="0"/>
              <a:t>1/13/2018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99716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9732DB3-B3A7-4ED6-AC44-6DB36FB1DBAA}" type="datetime1">
              <a:rPr lang="en-US" smtClean="0"/>
              <a:t>1/13/2018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793897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150A4-64D6-4379-A52C-0DB8235C0605}" type="datetime1">
              <a:rPr lang="en-US" smtClean="0"/>
              <a:t>1/13/2018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3318089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ECAD3-5F4A-4D53-A3CF-5CF2A5481F65}" type="datetime1">
              <a:rPr lang="en-US" smtClean="0"/>
              <a:t>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362667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BBBF67-8713-4F47-B96C-B51FA77C5957}" type="datetime1">
              <a:rPr lang="en-US" smtClean="0"/>
              <a:t>1/13/2018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41489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FAEDB-1C4F-48D0-860A-33EC9CD565FD}" type="datetime1">
              <a:rPr lang="en-US" smtClean="0"/>
              <a:t>1/13/2018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BF3D7-F881-463A-A39F-12CB32322ECC}" type="slidenum">
              <a:rPr lang="en-US" smtClean="0"/>
              <a:t>‹#›</a:t>
            </a:fld>
            <a:endParaRPr lang="en-US"/>
          </a:p>
        </p:txBody>
      </p:sp>
    </p:spTree>
    <p:extLst>
      <p:ext uri="{BB962C8B-B14F-4D97-AF65-F5344CB8AC3E}">
        <p14:creationId xmlns:p14="http://schemas.microsoft.com/office/powerpoint/2010/main" val="2401608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20.png"/><Relationship Id="rId3" Type="http://schemas.openxmlformats.org/officeDocument/2006/relationships/image" Target="../media/image16.png"/><Relationship Id="rId7" Type="http://schemas.openxmlformats.org/officeDocument/2006/relationships/image" Target="../media/image45.png"/><Relationship Id="rId12" Type="http://schemas.openxmlformats.org/officeDocument/2006/relationships/image" Target="../media/image4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00.png"/><Relationship Id="rId5" Type="http://schemas.openxmlformats.org/officeDocument/2006/relationships/image" Target="../media/image43.png"/><Relationship Id="rId10" Type="http://schemas.openxmlformats.org/officeDocument/2006/relationships/image" Target="../media/image390.png"/><Relationship Id="rId4" Type="http://schemas.openxmlformats.org/officeDocument/2006/relationships/image" Target="../media/image42.png"/><Relationship Id="rId9" Type="http://schemas.openxmlformats.org/officeDocument/2006/relationships/image" Target="../media/image380.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4099"/>
            <a:ext cx="7772400" cy="2387600"/>
          </a:xfrm>
        </p:spPr>
        <p:txBody>
          <a:bodyPr>
            <a:normAutofit/>
          </a:bodyPr>
          <a:lstStyle/>
          <a:p>
            <a:r>
              <a:rPr lang="en-US" sz="5800" dirty="0" smtClean="0"/>
              <a:t>Zillow Prize Competition</a:t>
            </a:r>
            <a:br>
              <a:rPr lang="en-US" sz="5800" dirty="0" smtClean="0"/>
            </a:br>
            <a:r>
              <a:rPr lang="en-US" sz="2800" dirty="0" smtClean="0"/>
              <a:t>(first round) </a:t>
            </a:r>
            <a:endParaRPr lang="en-US" sz="2800" dirty="0"/>
          </a:p>
        </p:txBody>
      </p:sp>
      <p:sp>
        <p:nvSpPr>
          <p:cNvPr id="3" name="Subtitle 2"/>
          <p:cNvSpPr>
            <a:spLocks noGrp="1"/>
          </p:cNvSpPr>
          <p:nvPr>
            <p:ph type="subTitle" idx="1"/>
          </p:nvPr>
        </p:nvSpPr>
        <p:spPr>
          <a:xfrm>
            <a:off x="1143000" y="3837740"/>
            <a:ext cx="6858000" cy="1655762"/>
          </a:xfrm>
        </p:spPr>
        <p:txBody>
          <a:bodyPr/>
          <a:lstStyle/>
          <a:p>
            <a:r>
              <a:rPr lang="en-US" dirty="0" smtClean="0"/>
              <a:t>Mohammad Rahimi</a:t>
            </a:r>
          </a:p>
          <a:p>
            <a:r>
              <a:rPr lang="en-US" dirty="0" smtClean="0"/>
              <a:t>1/9/2018</a:t>
            </a:r>
          </a:p>
          <a:p>
            <a:endParaRPr lang="en-US" dirty="0"/>
          </a:p>
        </p:txBody>
      </p:sp>
      <p:pic>
        <p:nvPicPr>
          <p:cNvPr id="6" name="Picture 2" descr="https://ci6.googleusercontent.com/proxy/IR61lY0vhFwxiRZVlZY6Mx8T-jZ3Su7paJK0u4KTxmqldAKIYv6SFaX-BFi7Da81cRDHWMpDFmLiDbiFIHR7zr2vtn0UpnowaWsDzmvHYnV6G-Y0exBSbgK7VOksNoaPPHSKyGgE1qfzj76TdccFZslB81r1WX-2fIJQUwzuvug5GznNndVvfUbIXw6_qKlWMWnmRUvdEg1XPSfA_6S2vpf2ZfjBTa-6BImvP3KfZbVA-XSpqCkOGUt0OZDPRx7fOvC1i6PEbddntxFHFbNz=s0-d-e1-ft#https://pro-bee-user-content-eu-west-1.s3.amazonaws.com/public/users/Integrators/669d5713-9b6a-46bb-bd7e-c542cff6dd6a/136d647b88304d6c827d39dbe797d50a/20170916_buzzzestimate_hero-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99838"/>
            <a:ext cx="3569110" cy="23581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86336" cy="2004292"/>
          </a:xfrm>
          <a:prstGeom prst="rect">
            <a:avLst/>
          </a:prstGeom>
        </p:spPr>
      </p:pic>
      <p:sp>
        <p:nvSpPr>
          <p:cNvPr id="7" name="Slide Number Placeholder 6"/>
          <p:cNvSpPr>
            <a:spLocks noGrp="1"/>
          </p:cNvSpPr>
          <p:nvPr>
            <p:ph type="sldNum" sz="quarter" idx="12"/>
          </p:nvPr>
        </p:nvSpPr>
        <p:spPr/>
        <p:txBody>
          <a:bodyPr/>
          <a:lstStyle/>
          <a:p>
            <a:fld id="{24BBF3D7-F881-463A-A39F-12CB32322ECC}" type="slidenum">
              <a:rPr lang="en-US" smtClean="0"/>
              <a:t>1</a:t>
            </a:fld>
            <a:endParaRPr lang="en-US"/>
          </a:p>
        </p:txBody>
      </p:sp>
      <p:pic>
        <p:nvPicPr>
          <p:cNvPr id="5" name="Picture 4"/>
          <p:cNvPicPr>
            <a:picLocks noChangeAspect="1"/>
          </p:cNvPicPr>
          <p:nvPr/>
        </p:nvPicPr>
        <p:blipFill rotWithShape="1">
          <a:blip r:embed="rId5"/>
          <a:srcRect l="14649" t="23521" r="15792" b="49321"/>
          <a:stretch/>
        </p:blipFill>
        <p:spPr>
          <a:xfrm>
            <a:off x="-19050" y="-13381"/>
            <a:ext cx="9191624" cy="2017673"/>
          </a:xfrm>
          <a:prstGeom prst="rect">
            <a:avLst/>
          </a:prstGeom>
        </p:spPr>
      </p:pic>
    </p:spTree>
    <p:extLst>
      <p:ext uri="{BB962C8B-B14F-4D97-AF65-F5344CB8AC3E}">
        <p14:creationId xmlns:p14="http://schemas.microsoft.com/office/powerpoint/2010/main" val="1661140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677764081"/>
              </p:ext>
            </p:extLst>
          </p:nvPr>
        </p:nvGraphicFramePr>
        <p:xfrm>
          <a:off x="3956050" y="1942131"/>
          <a:ext cx="4776470" cy="1036320"/>
        </p:xfrm>
        <a:graphic>
          <a:graphicData uri="http://schemas.openxmlformats.org/drawingml/2006/table">
            <a:tbl>
              <a:tblPr firstRow="1" bandRow="1">
                <a:tableStyleId>{5C22544A-7EE6-4342-B048-85BDC9FD1C3A}</a:tableStyleId>
              </a:tblPr>
              <a:tblGrid>
                <a:gridCol w="768350"/>
                <a:gridCol w="973667"/>
                <a:gridCol w="1278466"/>
                <a:gridCol w="973667"/>
                <a:gridCol w="782320"/>
              </a:tblGrid>
              <a:tr h="472621">
                <a:tc>
                  <a:txBody>
                    <a:bodyPr/>
                    <a:lstStyle/>
                    <a:p>
                      <a:pPr algn="ctr"/>
                      <a:r>
                        <a:rPr lang="en-US" sz="1400" b="0" dirty="0" smtClean="0"/>
                        <a:t>Min</a:t>
                      </a:r>
                      <a:endParaRPr lang="en-US" sz="1400" b="0" dirty="0"/>
                    </a:p>
                  </a:txBody>
                  <a:tcPr/>
                </a:tc>
                <a:tc>
                  <a:txBody>
                    <a:bodyPr/>
                    <a:lstStyle/>
                    <a:p>
                      <a:pPr algn="ctr"/>
                      <a:r>
                        <a:rPr lang="en-US" sz="1400" b="0" dirty="0" smtClean="0"/>
                        <a:t>1th quartile</a:t>
                      </a:r>
                      <a:endParaRPr lang="en-US" sz="1400" b="0" dirty="0"/>
                    </a:p>
                  </a:txBody>
                  <a:tcPr/>
                </a:tc>
                <a:tc>
                  <a:txBody>
                    <a:bodyPr/>
                    <a:lstStyle/>
                    <a:p>
                      <a:pPr algn="ctr"/>
                      <a:r>
                        <a:rPr lang="en-US" sz="1400" b="0" dirty="0" smtClean="0"/>
                        <a:t>Median</a:t>
                      </a:r>
                    </a:p>
                    <a:p>
                      <a:pPr algn="ctr"/>
                      <a:r>
                        <a:rPr lang="en-US" sz="1400" b="0" dirty="0" smtClean="0"/>
                        <a:t>(mean)</a:t>
                      </a:r>
                      <a:endParaRPr lang="en-US" sz="1400" b="0" dirty="0"/>
                    </a:p>
                  </a:txBody>
                  <a:tcPr/>
                </a:tc>
                <a:tc>
                  <a:txBody>
                    <a:bodyPr/>
                    <a:lstStyle/>
                    <a:p>
                      <a:pPr algn="ctr"/>
                      <a:r>
                        <a:rPr lang="en-US" sz="1400" b="0" dirty="0" smtClean="0"/>
                        <a:t>3th quartile</a:t>
                      </a:r>
                      <a:endParaRPr lang="en-US" sz="1400" b="0" dirty="0"/>
                    </a:p>
                  </a:txBody>
                  <a:tcPr/>
                </a:tc>
                <a:tc>
                  <a:txBody>
                    <a:bodyPr/>
                    <a:lstStyle/>
                    <a:p>
                      <a:pPr algn="ctr"/>
                      <a:r>
                        <a:rPr lang="en-US" sz="1400" b="0" dirty="0" smtClean="0"/>
                        <a:t>Max</a:t>
                      </a:r>
                      <a:endParaRPr lang="en-US" sz="1400" b="0" dirty="0"/>
                    </a:p>
                  </a:txBody>
                  <a:tcPr/>
                </a:tc>
              </a:tr>
              <a:tr h="333615">
                <a:tc>
                  <a:txBody>
                    <a:bodyPr/>
                    <a:lstStyle/>
                    <a:p>
                      <a:pPr algn="ctr"/>
                      <a:r>
                        <a:rPr lang="en-US" sz="1400" dirty="0" smtClean="0"/>
                        <a:t>-4.605</a:t>
                      </a:r>
                      <a:endParaRPr lang="en-US" sz="1400" dirty="0"/>
                    </a:p>
                  </a:txBody>
                  <a:tcPr/>
                </a:tc>
                <a:tc>
                  <a:txBody>
                    <a:bodyPr/>
                    <a:lstStyle/>
                    <a:p>
                      <a:pPr algn="ctr"/>
                      <a:r>
                        <a:rPr lang="en-US" sz="1400" dirty="0" smtClean="0"/>
                        <a:t>-0.0253</a:t>
                      </a:r>
                      <a:endParaRPr lang="en-US" sz="1400" dirty="0"/>
                    </a:p>
                  </a:txBody>
                  <a:tcPr/>
                </a:tc>
                <a:tc>
                  <a:txBody>
                    <a:bodyPr/>
                    <a:lstStyle/>
                    <a:p>
                      <a:pPr algn="ctr"/>
                      <a:r>
                        <a:rPr lang="en-US" sz="1400" dirty="0" smtClean="0"/>
                        <a:t>0.006000</a:t>
                      </a:r>
                    </a:p>
                    <a:p>
                      <a:pPr algn="ctr"/>
                      <a:r>
                        <a:rPr lang="en-US" sz="1400" dirty="0" smtClean="0"/>
                        <a:t>(0.011457)</a:t>
                      </a:r>
                      <a:endParaRPr lang="en-US" sz="1400" dirty="0"/>
                    </a:p>
                  </a:txBody>
                  <a:tcPr/>
                </a:tc>
                <a:tc>
                  <a:txBody>
                    <a:bodyPr/>
                    <a:lstStyle/>
                    <a:p>
                      <a:pPr algn="ctr"/>
                      <a:r>
                        <a:rPr lang="en-US" sz="1400" dirty="0" smtClean="0"/>
                        <a:t>0.0392</a:t>
                      </a:r>
                      <a:endParaRPr lang="en-US" sz="1400" dirty="0"/>
                    </a:p>
                  </a:txBody>
                  <a:tcPr/>
                </a:tc>
                <a:tc>
                  <a:txBody>
                    <a:bodyPr/>
                    <a:lstStyle/>
                    <a:p>
                      <a:pPr algn="ctr"/>
                      <a:r>
                        <a:rPr lang="en-US" sz="1400" dirty="0" smtClean="0"/>
                        <a:t>4.737</a:t>
                      </a:r>
                      <a:endParaRPr lang="en-US" sz="1400" dirty="0"/>
                    </a:p>
                  </a:txBody>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1426738"/>
            <a:ext cx="3264747" cy="4188937"/>
          </a:xfrm>
          <a:prstGeom prst="rect">
            <a:avLst/>
          </a:prstGeom>
        </p:spPr>
      </p:pic>
      <p:cxnSp>
        <p:nvCxnSpPr>
          <p:cNvPr id="10" name="Straight Arrow Connector 9"/>
          <p:cNvCxnSpPr/>
          <p:nvPr/>
        </p:nvCxnSpPr>
        <p:spPr>
          <a:xfrm flipH="1" flipV="1">
            <a:off x="1710266" y="5377629"/>
            <a:ext cx="0" cy="47609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328333" y="5377629"/>
            <a:ext cx="0" cy="47609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10266" y="5853720"/>
            <a:ext cx="618067" cy="0"/>
          </a:xfrm>
          <a:prstGeom prst="straightConnector1">
            <a:avLst/>
          </a:prstGeom>
          <a:ln w="22225">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863600" y="6282267"/>
            <a:ext cx="2379133" cy="0"/>
          </a:xfrm>
          <a:prstGeom prst="straightConnector1">
            <a:avLst/>
          </a:prstGeom>
          <a:ln w="254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2733" y="5377630"/>
            <a:ext cx="0" cy="904637"/>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863599" y="5377629"/>
            <a:ext cx="0" cy="90463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91547" y="5580809"/>
            <a:ext cx="383438" cy="307777"/>
          </a:xfrm>
          <a:prstGeom prst="rect">
            <a:avLst/>
          </a:prstGeom>
          <a:noFill/>
        </p:spPr>
        <p:txBody>
          <a:bodyPr wrap="none" rtlCol="0">
            <a:spAutoFit/>
          </a:bodyPr>
          <a:lstStyle/>
          <a:p>
            <a:r>
              <a:rPr lang="en-US" sz="1400" dirty="0" smtClean="0"/>
              <a:t>1q</a:t>
            </a:r>
            <a:endParaRPr lang="en-US" sz="1400" dirty="0"/>
          </a:p>
        </p:txBody>
      </p:sp>
      <p:sp>
        <p:nvSpPr>
          <p:cNvPr id="23" name="TextBox 22"/>
          <p:cNvSpPr txBox="1"/>
          <p:nvPr/>
        </p:nvSpPr>
        <p:spPr>
          <a:xfrm>
            <a:off x="2263614" y="5606328"/>
            <a:ext cx="383438" cy="307777"/>
          </a:xfrm>
          <a:prstGeom prst="rect">
            <a:avLst/>
          </a:prstGeom>
          <a:noFill/>
        </p:spPr>
        <p:txBody>
          <a:bodyPr wrap="none" rtlCol="0">
            <a:spAutoFit/>
          </a:bodyPr>
          <a:lstStyle/>
          <a:p>
            <a:r>
              <a:rPr lang="en-US" sz="1400" dirty="0"/>
              <a:t>3</a:t>
            </a:r>
            <a:r>
              <a:rPr lang="en-US" sz="1400" dirty="0" smtClean="0"/>
              <a:t>q</a:t>
            </a:r>
            <a:endParaRPr lang="en-US" sz="1400" dirty="0"/>
          </a:p>
        </p:txBody>
      </p:sp>
      <mc:AlternateContent xmlns:mc="http://schemas.openxmlformats.org/markup-compatibility/2006" xmlns:a14="http://schemas.microsoft.com/office/drawing/2010/main">
        <mc:Choice Requires="a14">
          <p:sp>
            <p:nvSpPr>
              <p:cNvPr id="25" name="TextBox 24"/>
              <p:cNvSpPr txBox="1"/>
              <p:nvPr/>
            </p:nvSpPr>
            <p:spPr>
              <a:xfrm>
                <a:off x="1636907" y="6056138"/>
                <a:ext cx="75559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𝑓𝑎𝑐𝑡𝑜𝑟</m:t>
                      </m:r>
                    </m:oMath>
                  </m:oMathPara>
                </a14:m>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636907" y="6056138"/>
                <a:ext cx="755591" cy="215444"/>
              </a:xfrm>
              <a:prstGeom prst="rect">
                <a:avLst/>
              </a:prstGeom>
              <a:blipFill rotWithShape="0">
                <a:blip r:embed="rId4"/>
                <a:stretch>
                  <a:fillRect l="-3252" r="-6504" b="-33333"/>
                </a:stretch>
              </a:blipFill>
            </p:spPr>
            <p:txBody>
              <a:bodyPr/>
              <a:lstStyle/>
              <a:p>
                <a:r>
                  <a:rPr lang="en-US">
                    <a:noFill/>
                  </a:rPr>
                  <a:t> </a:t>
                </a:r>
              </a:p>
            </p:txBody>
          </p:sp>
        </mc:Fallback>
      </mc:AlternateContent>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5614" y="3242040"/>
            <a:ext cx="4096177" cy="3029542"/>
          </a:xfrm>
          <a:prstGeom prst="rect">
            <a:avLst/>
          </a:prstGeom>
        </p:spPr>
      </p:pic>
      <p:sp>
        <p:nvSpPr>
          <p:cNvPr id="5" name="Slide Number Placeholder 4"/>
          <p:cNvSpPr>
            <a:spLocks noGrp="1"/>
          </p:cNvSpPr>
          <p:nvPr>
            <p:ph type="sldNum" sz="quarter" idx="12"/>
          </p:nvPr>
        </p:nvSpPr>
        <p:spPr/>
        <p:txBody>
          <a:bodyPr/>
          <a:lstStyle/>
          <a:p>
            <a:fld id="{24BBF3D7-F881-463A-A39F-12CB32322ECC}" type="slidenum">
              <a:rPr lang="en-US" smtClean="0"/>
              <a:t>10</a:t>
            </a:fld>
            <a:endParaRPr lang="en-US"/>
          </a:p>
        </p:txBody>
      </p:sp>
      <mc:AlternateContent xmlns:mc="http://schemas.openxmlformats.org/markup-compatibility/2006" xmlns:a14="http://schemas.microsoft.com/office/drawing/2010/main">
        <mc:Choice Requires="a14">
          <p:sp>
            <p:nvSpPr>
              <p:cNvPr id="19" name="TextBox 18"/>
              <p:cNvSpPr txBox="1"/>
              <p:nvPr/>
            </p:nvSpPr>
            <p:spPr>
              <a:xfrm>
                <a:off x="3922199" y="1420699"/>
                <a:ext cx="4759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𝑙𝑜𝑔𝑒𝑟𝑟𝑜𝑟</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𝑍𝑒𝑠𝑡𝑖𝑚𝑎𝑡𝑒</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𝑆𝑎𝑙𝑒𝑃𝑟𝑖𝑧𝑒</m:t>
                      </m:r>
                      <m:r>
                        <a:rPr lang="en-US" b="0" i="1" smtClean="0">
                          <a:latin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922199" y="1420699"/>
                <a:ext cx="4759636" cy="369332"/>
              </a:xfrm>
              <a:prstGeom prst="rect">
                <a:avLst/>
              </a:prstGeom>
              <a:blipFill rotWithShape="0">
                <a:blip r:embed="rId6"/>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406364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1426738"/>
            <a:ext cx="3264747" cy="4188937"/>
          </a:xfrm>
          <a:prstGeom prst="rect">
            <a:avLst/>
          </a:prstGeom>
        </p:spPr>
      </p:pic>
      <p:cxnSp>
        <p:nvCxnSpPr>
          <p:cNvPr id="10" name="Straight Arrow Connector 9"/>
          <p:cNvCxnSpPr/>
          <p:nvPr/>
        </p:nvCxnSpPr>
        <p:spPr>
          <a:xfrm flipH="1" flipV="1">
            <a:off x="1710266" y="5377629"/>
            <a:ext cx="0" cy="47609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328333" y="5377629"/>
            <a:ext cx="0" cy="47609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10266" y="5853720"/>
            <a:ext cx="618067" cy="0"/>
          </a:xfrm>
          <a:prstGeom prst="straightConnector1">
            <a:avLst/>
          </a:prstGeom>
          <a:ln w="22225">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863600" y="6282267"/>
            <a:ext cx="2379133" cy="0"/>
          </a:xfrm>
          <a:prstGeom prst="straightConnector1">
            <a:avLst/>
          </a:prstGeom>
          <a:ln w="254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2733" y="5377630"/>
            <a:ext cx="0" cy="904637"/>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863599" y="5377629"/>
            <a:ext cx="0" cy="90463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91547" y="5580809"/>
            <a:ext cx="383438" cy="307777"/>
          </a:xfrm>
          <a:prstGeom prst="rect">
            <a:avLst/>
          </a:prstGeom>
          <a:noFill/>
        </p:spPr>
        <p:txBody>
          <a:bodyPr wrap="none" rtlCol="0">
            <a:spAutoFit/>
          </a:bodyPr>
          <a:lstStyle/>
          <a:p>
            <a:r>
              <a:rPr lang="en-US" sz="1400" dirty="0" smtClean="0"/>
              <a:t>1q</a:t>
            </a:r>
            <a:endParaRPr lang="en-US" sz="1400" dirty="0"/>
          </a:p>
        </p:txBody>
      </p:sp>
      <p:sp>
        <p:nvSpPr>
          <p:cNvPr id="23" name="TextBox 22"/>
          <p:cNvSpPr txBox="1"/>
          <p:nvPr/>
        </p:nvSpPr>
        <p:spPr>
          <a:xfrm>
            <a:off x="2263614" y="5606328"/>
            <a:ext cx="383438" cy="307777"/>
          </a:xfrm>
          <a:prstGeom prst="rect">
            <a:avLst/>
          </a:prstGeom>
          <a:noFill/>
        </p:spPr>
        <p:txBody>
          <a:bodyPr wrap="none" rtlCol="0">
            <a:spAutoFit/>
          </a:bodyPr>
          <a:lstStyle/>
          <a:p>
            <a:r>
              <a:rPr lang="en-US" sz="1400" dirty="0"/>
              <a:t>3</a:t>
            </a:r>
            <a:r>
              <a:rPr lang="en-US" sz="1400" dirty="0" smtClean="0"/>
              <a:t>q</a:t>
            </a:r>
            <a:endParaRPr lang="en-US" sz="1400" dirty="0"/>
          </a:p>
        </p:txBody>
      </p:sp>
      <mc:AlternateContent xmlns:mc="http://schemas.openxmlformats.org/markup-compatibility/2006" xmlns:a14="http://schemas.microsoft.com/office/drawing/2010/main">
        <mc:Choice Requires="a14">
          <p:sp>
            <p:nvSpPr>
              <p:cNvPr id="25" name="TextBox 24"/>
              <p:cNvSpPr txBox="1"/>
              <p:nvPr/>
            </p:nvSpPr>
            <p:spPr>
              <a:xfrm>
                <a:off x="1636907" y="6056138"/>
                <a:ext cx="75559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𝑓𝑎𝑐𝑡𝑜𝑟</m:t>
                      </m:r>
                    </m:oMath>
                  </m:oMathPara>
                </a14:m>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636907" y="6056138"/>
                <a:ext cx="755591" cy="215444"/>
              </a:xfrm>
              <a:prstGeom prst="rect">
                <a:avLst/>
              </a:prstGeom>
              <a:blipFill rotWithShape="0">
                <a:blip r:embed="rId4"/>
                <a:stretch>
                  <a:fillRect l="-3252" r="-6504" b="-33333"/>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014" y="1924051"/>
            <a:ext cx="4654055" cy="3656758"/>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11</a:t>
            </a:fld>
            <a:endParaRPr lang="en-US"/>
          </a:p>
        </p:txBody>
      </p:sp>
    </p:spTree>
    <p:extLst>
      <p:ext uri="{BB962C8B-B14F-4D97-AF65-F5344CB8AC3E}">
        <p14:creationId xmlns:p14="http://schemas.microsoft.com/office/powerpoint/2010/main" val="382641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502920" y="1825625"/>
            <a:ext cx="8229600" cy="1615509"/>
          </a:xfrm>
        </p:spPr>
        <p:txBody>
          <a:bodyPr>
            <a:normAutofit/>
          </a:bodyPr>
          <a:lstStyle/>
          <a:p>
            <a:pPr marL="0" indent="0">
              <a:buNone/>
            </a:pPr>
            <a:r>
              <a:rPr lang="en-US" sz="1800" dirty="0" err="1" smtClean="0"/>
              <a:t>Kaggle</a:t>
            </a:r>
            <a:r>
              <a:rPr lang="en-US" sz="1800" dirty="0" smtClean="0"/>
              <a:t> evaluation</a:t>
            </a:r>
          </a:p>
          <a:p>
            <a:pPr lvl="1"/>
            <a:r>
              <a:rPr lang="en-US" sz="1600" dirty="0"/>
              <a:t>R</a:t>
            </a:r>
            <a:r>
              <a:rPr lang="en-US" sz="1600" dirty="0" smtClean="0"/>
              <a:t>eserves a test data set for evaluation and calculates leaderboard (LB) score</a:t>
            </a:r>
          </a:p>
          <a:p>
            <a:pPr lvl="1"/>
            <a:r>
              <a:rPr lang="en-US" sz="1600" dirty="0" smtClean="0"/>
              <a:t>Limited to 5 submissions per day</a:t>
            </a:r>
          </a:p>
          <a:p>
            <a:pPr lvl="1"/>
            <a:endParaRPr lang="en-US" sz="1600" dirty="0"/>
          </a:p>
          <a:p>
            <a:pPr lvl="1"/>
            <a:endParaRPr lang="en-US" sz="1600" dirty="0" smtClean="0"/>
          </a:p>
          <a:p>
            <a:pPr lvl="1"/>
            <a:endParaRPr lang="en-US" sz="1600" dirty="0"/>
          </a:p>
          <a:p>
            <a:pPr lvl="1"/>
            <a:endParaRPr lang="en-US" sz="1600" dirty="0" smtClean="0"/>
          </a:p>
          <a:p>
            <a:pPr lvl="1"/>
            <a:endParaRPr lang="en-US" sz="1600" dirty="0" smtClean="0"/>
          </a:p>
          <a:p>
            <a:pPr marL="0" lvl="1" indent="0">
              <a:buNone/>
            </a:pPr>
            <a:endParaRPr lang="en-US" sz="1600" dirty="0"/>
          </a:p>
        </p:txBody>
      </p:sp>
      <p:sp>
        <p:nvSpPr>
          <p:cNvPr id="4" name="Rectangle 3"/>
          <p:cNvSpPr/>
          <p:nvPr/>
        </p:nvSpPr>
        <p:spPr>
          <a:xfrm>
            <a:off x="502920" y="2895410"/>
            <a:ext cx="4114800" cy="35052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2016 training data</a:t>
            </a:r>
            <a:endParaRPr lang="en-US" dirty="0"/>
          </a:p>
        </p:txBody>
      </p:sp>
      <p:sp>
        <p:nvSpPr>
          <p:cNvPr id="5" name="TextBox 4"/>
          <p:cNvSpPr txBox="1"/>
          <p:nvPr/>
        </p:nvSpPr>
        <p:spPr>
          <a:xfrm>
            <a:off x="241808" y="3228755"/>
            <a:ext cx="543739" cy="523220"/>
          </a:xfrm>
          <a:prstGeom prst="rect">
            <a:avLst/>
          </a:prstGeom>
          <a:noFill/>
        </p:spPr>
        <p:txBody>
          <a:bodyPr wrap="none" rtlCol="0">
            <a:spAutoFit/>
          </a:bodyPr>
          <a:lstStyle/>
          <a:p>
            <a:pPr algn="ctr"/>
            <a:r>
              <a:rPr lang="en-US" sz="1400" dirty="0" smtClean="0">
                <a:latin typeface="Times New Roman" panose="02020603050405020304" pitchFamily="18" charset="0"/>
                <a:cs typeface="Times New Roman" panose="02020603050405020304" pitchFamily="18" charset="0"/>
              </a:rPr>
              <a:t>Jan</a:t>
            </a:r>
          </a:p>
          <a:p>
            <a:pPr algn="ctr"/>
            <a:r>
              <a:rPr lang="en-US" sz="1400" dirty="0" smtClean="0">
                <a:latin typeface="Times New Roman" panose="02020603050405020304" pitchFamily="18" charset="0"/>
                <a:cs typeface="Times New Roman" panose="02020603050405020304" pitchFamily="18" charset="0"/>
              </a:rPr>
              <a:t>2016</a:t>
            </a:r>
            <a:endParaRPr lang="en-US" sz="1400" dirty="0">
              <a:latin typeface="Times New Roman" panose="02020603050405020304" pitchFamily="18" charset="0"/>
              <a:cs typeface="Times New Roman" panose="02020603050405020304" pitchFamily="18" charset="0"/>
            </a:endParaRPr>
          </a:p>
        </p:txBody>
      </p:sp>
      <p:sp>
        <p:nvSpPr>
          <p:cNvPr id="6" name="Rectangle 5"/>
          <p:cNvSpPr/>
          <p:nvPr/>
        </p:nvSpPr>
        <p:spPr>
          <a:xfrm>
            <a:off x="4329348" y="3261585"/>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Jan</a:t>
            </a:r>
          </a:p>
          <a:p>
            <a:pPr algn="ctr"/>
            <a:r>
              <a:rPr lang="en-US" sz="1400" dirty="0" smtClean="0">
                <a:latin typeface="Times New Roman" panose="02020603050405020304" pitchFamily="18" charset="0"/>
                <a:cs typeface="Times New Roman" panose="02020603050405020304" pitchFamily="18" charset="0"/>
              </a:rPr>
              <a:t>2017</a:t>
            </a:r>
            <a:endParaRPr lang="en-US" sz="1400" dirty="0">
              <a:latin typeface="Times New Roman" panose="02020603050405020304" pitchFamily="18" charset="0"/>
              <a:cs typeface="Times New Roman" panose="02020603050405020304" pitchFamily="18" charset="0"/>
            </a:endParaRPr>
          </a:p>
        </p:txBody>
      </p:sp>
      <p:sp>
        <p:nvSpPr>
          <p:cNvPr id="7" name="Rectangle 6"/>
          <p:cNvSpPr/>
          <p:nvPr/>
        </p:nvSpPr>
        <p:spPr>
          <a:xfrm>
            <a:off x="3581400" y="2731305"/>
            <a:ext cx="1036320" cy="350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Test</a:t>
            </a:r>
            <a:endParaRPr lang="en-US" dirty="0"/>
          </a:p>
        </p:txBody>
      </p:sp>
      <p:sp>
        <p:nvSpPr>
          <p:cNvPr id="8" name="Rectangle 7"/>
          <p:cNvSpPr/>
          <p:nvPr/>
        </p:nvSpPr>
        <p:spPr>
          <a:xfrm>
            <a:off x="3343798" y="3265371"/>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Oct</a:t>
            </a:r>
          </a:p>
          <a:p>
            <a:pPr algn="ctr"/>
            <a:r>
              <a:rPr lang="en-US" sz="1400" dirty="0" smtClean="0">
                <a:latin typeface="Times New Roman" panose="02020603050405020304" pitchFamily="18" charset="0"/>
                <a:cs typeface="Times New Roman" panose="02020603050405020304" pitchFamily="18" charset="0"/>
              </a:rPr>
              <a:t>2016</a:t>
            </a:r>
            <a:endParaRPr lang="en-US" sz="1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832" y="3000763"/>
            <a:ext cx="4063157" cy="3070280"/>
          </a:xfrm>
          <a:prstGeom prst="rect">
            <a:avLst/>
          </a:prstGeom>
        </p:spPr>
      </p:pic>
      <p:sp>
        <p:nvSpPr>
          <p:cNvPr id="12" name="Rectangle 11"/>
          <p:cNvSpPr/>
          <p:nvPr/>
        </p:nvSpPr>
        <p:spPr>
          <a:xfrm>
            <a:off x="502920" y="4615432"/>
            <a:ext cx="3078480" cy="350520"/>
          </a:xfrm>
          <a:prstGeom prst="rect">
            <a:avLst/>
          </a:prstGeom>
          <a:solidFill>
            <a:srgbClr val="00B0F0"/>
          </a:solidFill>
          <a:ln>
            <a:solidFill>
              <a:srgbClr val="00B0F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a:t>
            </a:r>
            <a:r>
              <a:rPr lang="en-US" dirty="0" smtClean="0"/>
              <a:t>rain</a:t>
            </a:r>
            <a:endParaRPr lang="en-US" dirty="0"/>
          </a:p>
        </p:txBody>
      </p:sp>
      <p:sp>
        <p:nvSpPr>
          <p:cNvPr id="13" name="Rectangle 12"/>
          <p:cNvSpPr/>
          <p:nvPr/>
        </p:nvSpPr>
        <p:spPr>
          <a:xfrm>
            <a:off x="3581400" y="4615432"/>
            <a:ext cx="1036320" cy="350520"/>
          </a:xfrm>
          <a:prstGeom prst="rect">
            <a:avLst/>
          </a:prstGeom>
          <a:solidFill>
            <a:srgbClr val="FF0000"/>
          </a:solidFill>
          <a:ln>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Test</a:t>
            </a:r>
            <a:endParaRPr lang="en-US" dirty="0"/>
          </a:p>
        </p:txBody>
      </p:sp>
      <p:cxnSp>
        <p:nvCxnSpPr>
          <p:cNvPr id="15" name="Straight Arrow Connector 14"/>
          <p:cNvCxnSpPr/>
          <p:nvPr/>
        </p:nvCxnSpPr>
        <p:spPr>
          <a:xfrm>
            <a:off x="502920" y="5128260"/>
            <a:ext cx="3078480" cy="0"/>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3581400" y="5120640"/>
            <a:ext cx="1028698" cy="7620"/>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1510363" y="5136680"/>
            <a:ext cx="848309" cy="307777"/>
          </a:xfrm>
          <a:prstGeom prst="rect">
            <a:avLst/>
          </a:prstGeom>
          <a:noFill/>
        </p:spPr>
        <p:txBody>
          <a:bodyPr wrap="none" rtlCol="0">
            <a:spAutoFit/>
          </a:bodyPr>
          <a:lstStyle/>
          <a:p>
            <a:r>
              <a:rPr lang="en-US" sz="1400" dirty="0" smtClean="0">
                <a:latin typeface="+mj-lt"/>
              </a:rPr>
              <a:t>9 months</a:t>
            </a:r>
            <a:endParaRPr lang="en-US" sz="1400" dirty="0">
              <a:latin typeface="+mj-lt"/>
            </a:endParaRPr>
          </a:p>
        </p:txBody>
      </p:sp>
      <p:sp>
        <p:nvSpPr>
          <p:cNvPr id="22" name="TextBox 21"/>
          <p:cNvSpPr txBox="1"/>
          <p:nvPr/>
        </p:nvSpPr>
        <p:spPr>
          <a:xfrm>
            <a:off x="3671594" y="5124417"/>
            <a:ext cx="848309" cy="307777"/>
          </a:xfrm>
          <a:prstGeom prst="rect">
            <a:avLst/>
          </a:prstGeom>
          <a:noFill/>
        </p:spPr>
        <p:txBody>
          <a:bodyPr wrap="none" rtlCol="0">
            <a:spAutoFit/>
          </a:bodyPr>
          <a:lstStyle/>
          <a:p>
            <a:r>
              <a:rPr lang="en-US" sz="1400" dirty="0">
                <a:latin typeface="+mj-lt"/>
              </a:rPr>
              <a:t>3</a:t>
            </a:r>
            <a:r>
              <a:rPr lang="en-US" sz="1400" dirty="0" smtClean="0">
                <a:latin typeface="+mj-lt"/>
              </a:rPr>
              <a:t> months</a:t>
            </a:r>
            <a:endParaRPr lang="en-US" sz="1400" dirty="0">
              <a:latin typeface="+mj-lt"/>
            </a:endParaRPr>
          </a:p>
        </p:txBody>
      </p:sp>
      <p:graphicFrame>
        <p:nvGraphicFramePr>
          <p:cNvPr id="23" name="Table 22"/>
          <p:cNvGraphicFramePr>
            <a:graphicFrameLocks noGrp="1"/>
          </p:cNvGraphicFramePr>
          <p:nvPr>
            <p:extLst>
              <p:ext uri="{D42A27DB-BD31-4B8C-83A1-F6EECF244321}">
                <p14:modId xmlns:p14="http://schemas.microsoft.com/office/powerpoint/2010/main" val="1329883124"/>
              </p:ext>
            </p:extLst>
          </p:nvPr>
        </p:nvGraphicFramePr>
        <p:xfrm>
          <a:off x="785547" y="5505976"/>
          <a:ext cx="3444240" cy="741680"/>
        </p:xfrm>
        <a:graphic>
          <a:graphicData uri="http://schemas.openxmlformats.org/drawingml/2006/table">
            <a:tbl>
              <a:tblPr firstRow="1" bandRow="1">
                <a:tableStyleId>{5C22544A-7EE6-4342-B048-85BDC9FD1C3A}</a:tableStyleId>
              </a:tblPr>
              <a:tblGrid>
                <a:gridCol w="1722120"/>
                <a:gridCol w="1722120"/>
              </a:tblGrid>
              <a:tr h="370840">
                <a:tc>
                  <a:txBody>
                    <a:bodyPr/>
                    <a:lstStyle/>
                    <a:p>
                      <a:pPr algn="ctr"/>
                      <a:r>
                        <a:rPr lang="en-US" sz="1600" dirty="0" smtClean="0"/>
                        <a:t>LB score</a:t>
                      </a:r>
                      <a:endParaRPr lang="en-US" sz="1600" dirty="0"/>
                    </a:p>
                  </a:txBody>
                  <a:tcPr/>
                </a:tc>
                <a:tc>
                  <a:txBody>
                    <a:bodyPr/>
                    <a:lstStyle/>
                    <a:p>
                      <a:pPr algn="ctr"/>
                      <a:r>
                        <a:rPr lang="en-US" sz="1600" dirty="0" smtClean="0"/>
                        <a:t>3Month score</a:t>
                      </a:r>
                      <a:endParaRPr lang="en-US" sz="1600" dirty="0"/>
                    </a:p>
                  </a:txBody>
                  <a:tcPr/>
                </a:tc>
              </a:tr>
              <a:tr h="370840">
                <a:tc>
                  <a:txBody>
                    <a:bodyPr/>
                    <a:lstStyle/>
                    <a:p>
                      <a:pPr algn="ctr"/>
                      <a:r>
                        <a:rPr lang="en-US" sz="1600" dirty="0" smtClean="0"/>
                        <a:t>64.5248</a:t>
                      </a:r>
                      <a:endParaRPr lang="en-US" sz="1600" dirty="0"/>
                    </a:p>
                  </a:txBody>
                  <a:tcPr/>
                </a:tc>
                <a:tc>
                  <a:txBody>
                    <a:bodyPr/>
                    <a:lstStyle/>
                    <a:p>
                      <a:pPr algn="ctr"/>
                      <a:r>
                        <a:rPr lang="en-US" sz="1600" dirty="0" smtClean="0"/>
                        <a:t>64.9093</a:t>
                      </a:r>
                      <a:endParaRPr lang="en-US" sz="1600" dirty="0"/>
                    </a:p>
                  </a:txBody>
                  <a:tcPr/>
                </a:tc>
              </a:tr>
            </a:tbl>
          </a:graphicData>
        </a:graphic>
      </p:graphicFrame>
      <p:pic>
        <p:nvPicPr>
          <p:cNvPr id="24" name="Picture 23"/>
          <p:cNvPicPr>
            <a:picLocks noChangeAspect="1"/>
          </p:cNvPicPr>
          <p:nvPr/>
        </p:nvPicPr>
        <p:blipFill>
          <a:blip r:embed="rId4"/>
          <a:stretch>
            <a:fillRect/>
          </a:stretch>
        </p:blipFill>
        <p:spPr>
          <a:xfrm>
            <a:off x="7914602" y="230190"/>
            <a:ext cx="1027467" cy="1020128"/>
          </a:xfrm>
          <a:prstGeom prst="rect">
            <a:avLst/>
          </a:prstGeom>
        </p:spPr>
      </p:pic>
      <p:sp>
        <p:nvSpPr>
          <p:cNvPr id="10" name="TextBox 9"/>
          <p:cNvSpPr txBox="1"/>
          <p:nvPr/>
        </p:nvSpPr>
        <p:spPr>
          <a:xfrm>
            <a:off x="502920" y="3929974"/>
            <a:ext cx="3958135" cy="892552"/>
          </a:xfrm>
          <a:prstGeom prst="rect">
            <a:avLst/>
          </a:prstGeom>
          <a:noFill/>
        </p:spPr>
        <p:txBody>
          <a:bodyPr wrap="none" rtlCol="0">
            <a:spAutoFit/>
          </a:bodyPr>
          <a:lstStyle/>
          <a:p>
            <a:pPr marL="0" lvl="1" indent="0">
              <a:buNone/>
            </a:pPr>
            <a:r>
              <a:rPr lang="en-US" dirty="0">
                <a:latin typeface="+mj-lt"/>
              </a:rPr>
              <a:t>Local evaluation</a:t>
            </a:r>
          </a:p>
          <a:p>
            <a:pPr marL="742950" lvl="2" indent="-285750">
              <a:buFont typeface="Arial" panose="020B0604020202020204" pitchFamily="34" charset="0"/>
              <a:buChar char="•"/>
            </a:pPr>
            <a:r>
              <a:rPr lang="en-US" sz="1600" dirty="0">
                <a:latin typeface="+mj-lt"/>
              </a:rPr>
              <a:t>Split the data set based on the month</a:t>
            </a:r>
          </a:p>
          <a:p>
            <a:endParaRPr lang="en-US" dirty="0"/>
          </a:p>
        </p:txBody>
      </p:sp>
      <p:sp>
        <p:nvSpPr>
          <p:cNvPr id="14" name="Slide Number Placeholder 13"/>
          <p:cNvSpPr>
            <a:spLocks noGrp="1"/>
          </p:cNvSpPr>
          <p:nvPr>
            <p:ph type="sldNum" sz="quarter" idx="12"/>
          </p:nvPr>
        </p:nvSpPr>
        <p:spPr/>
        <p:txBody>
          <a:bodyPr/>
          <a:lstStyle/>
          <a:p>
            <a:fld id="{24BBF3D7-F881-463A-A39F-12CB32322ECC}" type="slidenum">
              <a:rPr lang="en-US" smtClean="0"/>
              <a:t>12</a:t>
            </a:fld>
            <a:endParaRPr lang="en-US"/>
          </a:p>
        </p:txBody>
      </p:sp>
    </p:spTree>
    <p:extLst>
      <p:ext uri="{BB962C8B-B14F-4D97-AF65-F5344CB8AC3E}">
        <p14:creationId xmlns:p14="http://schemas.microsoft.com/office/powerpoint/2010/main" val="402667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p:bldP spid="22"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sp>
        <p:nvSpPr>
          <p:cNvPr id="5" name="Rectangle 4"/>
          <p:cNvSpPr/>
          <p:nvPr/>
        </p:nvSpPr>
        <p:spPr>
          <a:xfrm>
            <a:off x="502920" y="1801522"/>
            <a:ext cx="4114800" cy="350520"/>
          </a:xfrm>
          <a:prstGeom prst="rect">
            <a:avLst/>
          </a:prstGeom>
          <a:ln>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a:t>
            </a:r>
            <a:r>
              <a:rPr lang="en-US" dirty="0" smtClean="0"/>
              <a:t>raining data</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538" y="2041209"/>
            <a:ext cx="4056506" cy="3200400"/>
          </a:xfrm>
          <a:prstGeom prst="rect">
            <a:avLst/>
          </a:prstGeom>
        </p:spPr>
      </p:pic>
      <p:sp>
        <p:nvSpPr>
          <p:cNvPr id="13" name="Rectangle 12"/>
          <p:cNvSpPr/>
          <p:nvPr/>
        </p:nvSpPr>
        <p:spPr>
          <a:xfrm>
            <a:off x="502920" y="3079838"/>
            <a:ext cx="3139670" cy="350520"/>
          </a:xfrm>
          <a:prstGeom prst="rect">
            <a:avLst/>
          </a:prstGeom>
          <a:solidFill>
            <a:srgbClr val="33CCFF"/>
          </a:solidFill>
          <a:ln>
            <a:solidFill>
              <a:srgbClr val="33CC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Train</a:t>
            </a:r>
            <a:endParaRPr lang="en-US" dirty="0"/>
          </a:p>
        </p:txBody>
      </p:sp>
      <p:sp>
        <p:nvSpPr>
          <p:cNvPr id="14" name="Rectangle 13"/>
          <p:cNvSpPr/>
          <p:nvPr/>
        </p:nvSpPr>
        <p:spPr>
          <a:xfrm>
            <a:off x="3642590" y="3079838"/>
            <a:ext cx="975129" cy="350520"/>
          </a:xfrm>
          <a:prstGeom prst="rect">
            <a:avLst/>
          </a:prstGeom>
          <a:solidFill>
            <a:srgbClr val="FF0000"/>
          </a:solidFill>
          <a:ln>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Test</a:t>
            </a:r>
            <a:endParaRPr lang="en-US" dirty="0"/>
          </a:p>
        </p:txBody>
      </p:sp>
      <p:sp>
        <p:nvSpPr>
          <p:cNvPr id="15" name="Oval 14"/>
          <p:cNvSpPr/>
          <p:nvPr/>
        </p:nvSpPr>
        <p:spPr>
          <a:xfrm>
            <a:off x="1108360" y="3947968"/>
            <a:ext cx="1988820" cy="449580"/>
          </a:xfrm>
          <a:prstGeom prst="ellips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solidFill>
                  <a:schemeClr val="tx1"/>
                </a:solidFill>
              </a:rPr>
              <a:t>Drop outliers</a:t>
            </a:r>
            <a:endParaRPr lang="en-US" sz="1600" dirty="0">
              <a:solidFill>
                <a:schemeClr val="tx1"/>
              </a:solidFill>
            </a:endParaRPr>
          </a:p>
        </p:txBody>
      </p:sp>
      <p:sp>
        <p:nvSpPr>
          <p:cNvPr id="16" name="Oval 15"/>
          <p:cNvSpPr/>
          <p:nvPr/>
        </p:nvSpPr>
        <p:spPr>
          <a:xfrm>
            <a:off x="1108360" y="4922635"/>
            <a:ext cx="1988820" cy="449580"/>
          </a:xfrm>
          <a:prstGeom prst="ellips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solidFill>
                  <a:schemeClr val="tx1"/>
                </a:solidFill>
              </a:rPr>
              <a:t>Train model</a:t>
            </a:r>
            <a:endParaRPr lang="en-US" sz="1600" dirty="0">
              <a:solidFill>
                <a:schemeClr val="tx1"/>
              </a:solidFill>
            </a:endParaRPr>
          </a:p>
        </p:txBody>
      </p:sp>
      <p:sp>
        <p:nvSpPr>
          <p:cNvPr id="19" name="Down Arrow 18"/>
          <p:cNvSpPr/>
          <p:nvPr/>
        </p:nvSpPr>
        <p:spPr>
          <a:xfrm>
            <a:off x="2060860" y="3441304"/>
            <a:ext cx="83820" cy="4800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Down Arrow 19"/>
          <p:cNvSpPr/>
          <p:nvPr/>
        </p:nvSpPr>
        <p:spPr>
          <a:xfrm>
            <a:off x="2060860" y="4411287"/>
            <a:ext cx="83820" cy="4800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1108360" y="5937365"/>
            <a:ext cx="1988820" cy="449580"/>
          </a:xfrm>
          <a:prstGeom prst="ellipse">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solidFill>
                  <a:schemeClr val="bg1"/>
                </a:solidFill>
              </a:rPr>
              <a:t>Evaluation</a:t>
            </a:r>
            <a:endParaRPr lang="en-US" sz="1600" dirty="0">
              <a:solidFill>
                <a:schemeClr val="bg1"/>
              </a:solidFill>
            </a:endParaRPr>
          </a:p>
        </p:txBody>
      </p:sp>
      <p:sp>
        <p:nvSpPr>
          <p:cNvPr id="22" name="Down Arrow 21"/>
          <p:cNvSpPr/>
          <p:nvPr/>
        </p:nvSpPr>
        <p:spPr>
          <a:xfrm>
            <a:off x="2060860" y="5403503"/>
            <a:ext cx="83820" cy="50257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Bent Arrow 22"/>
          <p:cNvSpPr/>
          <p:nvPr/>
        </p:nvSpPr>
        <p:spPr>
          <a:xfrm rot="10800000">
            <a:off x="3140363" y="3446611"/>
            <a:ext cx="1015999" cy="2827188"/>
          </a:xfrm>
          <a:prstGeom prst="bentArrow">
            <a:avLst>
              <a:gd name="adj1" fmla="val 8865"/>
              <a:gd name="adj2" fmla="val 10031"/>
              <a:gd name="adj3" fmla="val 14873"/>
              <a:gd name="adj4" fmla="val 15516"/>
            </a:avLst>
          </a:prstGeom>
          <a:gradFill>
            <a:gsLst>
              <a:gs pos="0">
                <a:srgbClr val="00B050"/>
              </a:gs>
              <a:gs pos="50000">
                <a:schemeClr val="bg1"/>
              </a:gs>
              <a:gs pos="100000">
                <a:srgbClr val="FF0000"/>
              </a:gs>
            </a:gsLst>
            <a:lin ang="54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7794956" y="4562994"/>
            <a:ext cx="994183" cy="338554"/>
          </a:xfrm>
          <a:prstGeom prst="rect">
            <a:avLst/>
          </a:prstGeom>
          <a:noFill/>
        </p:spPr>
        <p:txBody>
          <a:bodyPr wrap="none" rtlCol="0">
            <a:spAutoFit/>
          </a:bodyPr>
          <a:lstStyle/>
          <a:p>
            <a:r>
              <a:rPr lang="en-US" sz="1600" dirty="0" smtClean="0">
                <a:solidFill>
                  <a:srgbClr val="00B050"/>
                </a:solidFill>
              </a:rPr>
              <a:t>LB score</a:t>
            </a:r>
            <a:endParaRPr lang="en-US" sz="1600" dirty="0">
              <a:solidFill>
                <a:srgbClr val="00B050"/>
              </a:solidFill>
            </a:endParaRPr>
          </a:p>
        </p:txBody>
      </p:sp>
      <p:sp>
        <p:nvSpPr>
          <p:cNvPr id="25" name="TextBox 24"/>
          <p:cNvSpPr txBox="1"/>
          <p:nvPr/>
        </p:nvSpPr>
        <p:spPr>
          <a:xfrm>
            <a:off x="7257951" y="4222933"/>
            <a:ext cx="1531188" cy="338554"/>
          </a:xfrm>
          <a:prstGeom prst="rect">
            <a:avLst/>
          </a:prstGeom>
          <a:noFill/>
        </p:spPr>
        <p:txBody>
          <a:bodyPr wrap="none" rtlCol="0">
            <a:spAutoFit/>
          </a:bodyPr>
          <a:lstStyle/>
          <a:p>
            <a:r>
              <a:rPr lang="en-US" sz="1600" dirty="0" smtClean="0">
                <a:solidFill>
                  <a:srgbClr val="C00000"/>
                </a:solidFill>
              </a:rPr>
              <a:t>3Months score</a:t>
            </a:r>
            <a:endParaRPr lang="en-US" sz="1600" dirty="0">
              <a:solidFill>
                <a:srgbClr val="C00000"/>
              </a:solidFill>
            </a:endParaRPr>
          </a:p>
        </p:txBody>
      </p:sp>
      <p:sp>
        <p:nvSpPr>
          <p:cNvPr id="26" name="TextBox 25"/>
          <p:cNvSpPr txBox="1"/>
          <p:nvPr/>
        </p:nvSpPr>
        <p:spPr>
          <a:xfrm>
            <a:off x="7779408" y="3302855"/>
            <a:ext cx="1027845" cy="338554"/>
          </a:xfrm>
          <a:prstGeom prst="rect">
            <a:avLst/>
          </a:prstGeom>
          <a:noFill/>
        </p:spPr>
        <p:txBody>
          <a:bodyPr wrap="none" rtlCol="0">
            <a:spAutoFit/>
          </a:bodyPr>
          <a:lstStyle/>
          <a:p>
            <a:r>
              <a:rPr lang="en-US" sz="1600" dirty="0" smtClean="0">
                <a:solidFill>
                  <a:srgbClr val="0000FF"/>
                </a:solidFill>
              </a:rPr>
              <a:t>CV score</a:t>
            </a:r>
            <a:endParaRPr lang="en-US" sz="1600" dirty="0">
              <a:solidFill>
                <a:srgbClr val="0000FF"/>
              </a:solidFill>
            </a:endParaRPr>
          </a:p>
        </p:txBody>
      </p:sp>
      <p:sp>
        <p:nvSpPr>
          <p:cNvPr id="27" name="Rectangle 26"/>
          <p:cNvSpPr/>
          <p:nvPr/>
        </p:nvSpPr>
        <p:spPr>
          <a:xfrm>
            <a:off x="502920" y="2466775"/>
            <a:ext cx="4114800" cy="350520"/>
          </a:xfrm>
          <a:prstGeom prst="rect">
            <a:avLst/>
          </a:prstGeom>
          <a:solidFill>
            <a:srgbClr val="33CCFF"/>
          </a:solidFill>
          <a:ln>
            <a:solidFill>
              <a:srgbClr val="33CCFF"/>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1439718" y="2466775"/>
            <a:ext cx="0" cy="35052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642591" y="2466775"/>
            <a:ext cx="0" cy="350520"/>
          </a:xfrm>
          <a:prstGeom prst="line">
            <a:avLst/>
          </a:prstGeom>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814866" y="2457369"/>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3973446" y="2471902"/>
            <a:ext cx="441146" cy="369332"/>
          </a:xfrm>
          <a:prstGeom prst="rect">
            <a:avLst/>
          </a:prstGeom>
          <a:noFill/>
        </p:spPr>
        <p:txBody>
          <a:bodyPr wrap="none" rtlCol="0">
            <a:spAutoFit/>
          </a:bodyPr>
          <a:lstStyle/>
          <a:p>
            <a:r>
              <a:rPr lang="en-US" dirty="0" smtClean="0"/>
              <a:t>10</a:t>
            </a:r>
            <a:endParaRPr lang="en-US" dirty="0"/>
          </a:p>
        </p:txBody>
      </p:sp>
      <p:sp>
        <p:nvSpPr>
          <p:cNvPr id="35" name="Oval 34"/>
          <p:cNvSpPr/>
          <p:nvPr/>
        </p:nvSpPr>
        <p:spPr>
          <a:xfrm>
            <a:off x="2103914"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2526208"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2987838"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24BBF3D7-F881-463A-A39F-12CB32322ECC}" type="slidenum">
              <a:rPr lang="en-US" smtClean="0"/>
              <a:t>13</a:t>
            </a:fld>
            <a:endParaRPr lang="en-US"/>
          </a:p>
        </p:txBody>
      </p:sp>
    </p:spTree>
    <p:extLst>
      <p:ext uri="{BB962C8B-B14F-4D97-AF65-F5344CB8AC3E}">
        <p14:creationId xmlns:p14="http://schemas.microsoft.com/office/powerpoint/2010/main" val="4560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1" grpId="0" animBg="1"/>
      <p:bldP spid="22" grpId="0" animBg="1"/>
      <p:bldP spid="23" grpId="0" animBg="1"/>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sp>
        <p:nvSpPr>
          <p:cNvPr id="5" name="Rectangle 4"/>
          <p:cNvSpPr/>
          <p:nvPr/>
        </p:nvSpPr>
        <p:spPr>
          <a:xfrm>
            <a:off x="502920" y="1801522"/>
            <a:ext cx="4114800" cy="350520"/>
          </a:xfrm>
          <a:prstGeom prst="rect">
            <a:avLst/>
          </a:prstGeom>
          <a:ln>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a:t>
            </a:r>
            <a:r>
              <a:rPr lang="en-US" dirty="0" smtClean="0"/>
              <a:t>raining data</a:t>
            </a:r>
            <a:endParaRPr lang="en-US" dirty="0"/>
          </a:p>
        </p:txBody>
      </p:sp>
      <p:sp>
        <p:nvSpPr>
          <p:cNvPr id="13" name="Rectangle 12"/>
          <p:cNvSpPr/>
          <p:nvPr/>
        </p:nvSpPr>
        <p:spPr>
          <a:xfrm>
            <a:off x="502920" y="3079838"/>
            <a:ext cx="3139670" cy="350520"/>
          </a:xfrm>
          <a:prstGeom prst="rect">
            <a:avLst/>
          </a:prstGeom>
          <a:solidFill>
            <a:srgbClr val="33CCFF"/>
          </a:solidFill>
          <a:ln>
            <a:solidFill>
              <a:srgbClr val="33CC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Train</a:t>
            </a:r>
            <a:endParaRPr lang="en-US" dirty="0"/>
          </a:p>
        </p:txBody>
      </p:sp>
      <p:sp>
        <p:nvSpPr>
          <p:cNvPr id="14" name="Rectangle 13"/>
          <p:cNvSpPr/>
          <p:nvPr/>
        </p:nvSpPr>
        <p:spPr>
          <a:xfrm>
            <a:off x="3642590" y="3079838"/>
            <a:ext cx="975129" cy="350520"/>
          </a:xfrm>
          <a:prstGeom prst="rect">
            <a:avLst/>
          </a:prstGeom>
          <a:solidFill>
            <a:srgbClr val="FF0000"/>
          </a:solidFill>
          <a:ln>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Test</a:t>
            </a:r>
            <a:endParaRPr lang="en-US" dirty="0"/>
          </a:p>
        </p:txBody>
      </p:sp>
      <p:sp>
        <p:nvSpPr>
          <p:cNvPr id="15" name="Oval 14"/>
          <p:cNvSpPr/>
          <p:nvPr/>
        </p:nvSpPr>
        <p:spPr>
          <a:xfrm>
            <a:off x="1108360" y="3947968"/>
            <a:ext cx="1988820" cy="4495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solidFill>
                  <a:schemeClr val="tx1"/>
                </a:solidFill>
              </a:rPr>
              <a:t>Drop outliers</a:t>
            </a:r>
            <a:endParaRPr lang="en-US" sz="1600" dirty="0">
              <a:solidFill>
                <a:schemeClr val="tx1"/>
              </a:solidFill>
            </a:endParaRPr>
          </a:p>
        </p:txBody>
      </p:sp>
      <p:sp>
        <p:nvSpPr>
          <p:cNvPr id="16" name="Oval 15"/>
          <p:cNvSpPr/>
          <p:nvPr/>
        </p:nvSpPr>
        <p:spPr>
          <a:xfrm>
            <a:off x="1108360" y="4922635"/>
            <a:ext cx="1988820" cy="4495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solidFill>
                  <a:schemeClr val="tx1"/>
                </a:solidFill>
              </a:rPr>
              <a:t>Train model</a:t>
            </a:r>
            <a:endParaRPr lang="en-US" sz="1600" dirty="0">
              <a:solidFill>
                <a:schemeClr val="tx1"/>
              </a:solidFill>
            </a:endParaRPr>
          </a:p>
        </p:txBody>
      </p:sp>
      <p:sp>
        <p:nvSpPr>
          <p:cNvPr id="19" name="Down Arrow 18"/>
          <p:cNvSpPr/>
          <p:nvPr/>
        </p:nvSpPr>
        <p:spPr>
          <a:xfrm>
            <a:off x="2060860" y="3441304"/>
            <a:ext cx="83820" cy="4800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Down Arrow 19"/>
          <p:cNvSpPr/>
          <p:nvPr/>
        </p:nvSpPr>
        <p:spPr>
          <a:xfrm>
            <a:off x="2060860" y="4411287"/>
            <a:ext cx="83820" cy="4800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1108360" y="5937365"/>
            <a:ext cx="1988820" cy="449580"/>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solidFill>
                  <a:schemeClr val="bg1"/>
                </a:solidFill>
              </a:rPr>
              <a:t>Evaluation</a:t>
            </a:r>
            <a:endParaRPr lang="en-US" sz="1600" dirty="0">
              <a:solidFill>
                <a:schemeClr val="bg1"/>
              </a:solidFill>
            </a:endParaRPr>
          </a:p>
        </p:txBody>
      </p:sp>
      <p:sp>
        <p:nvSpPr>
          <p:cNvPr id="22" name="Down Arrow 21"/>
          <p:cNvSpPr/>
          <p:nvPr/>
        </p:nvSpPr>
        <p:spPr>
          <a:xfrm>
            <a:off x="2060860" y="5403503"/>
            <a:ext cx="83820" cy="50257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p:nvPr/>
        </p:nvSpPr>
        <p:spPr>
          <a:xfrm>
            <a:off x="502920" y="2466775"/>
            <a:ext cx="4114800" cy="350520"/>
          </a:xfrm>
          <a:prstGeom prst="rect">
            <a:avLst/>
          </a:prstGeom>
          <a:solidFill>
            <a:srgbClr val="33CCFF"/>
          </a:solidFill>
          <a:ln>
            <a:solidFill>
              <a:srgbClr val="33CCFF"/>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1439718" y="2466775"/>
            <a:ext cx="0" cy="35052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642591" y="2466775"/>
            <a:ext cx="0" cy="350520"/>
          </a:xfrm>
          <a:prstGeom prst="line">
            <a:avLst/>
          </a:prstGeom>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814866" y="2457369"/>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3973446" y="2471902"/>
            <a:ext cx="441146" cy="369332"/>
          </a:xfrm>
          <a:prstGeom prst="rect">
            <a:avLst/>
          </a:prstGeom>
          <a:noFill/>
        </p:spPr>
        <p:txBody>
          <a:bodyPr wrap="none" rtlCol="0">
            <a:spAutoFit/>
          </a:bodyPr>
          <a:lstStyle/>
          <a:p>
            <a:r>
              <a:rPr lang="en-US" dirty="0" smtClean="0"/>
              <a:t>10</a:t>
            </a:r>
            <a:endParaRPr lang="en-US" dirty="0"/>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23" y="2306914"/>
            <a:ext cx="4160520" cy="3200400"/>
          </a:xfrm>
          <a:prstGeom prst="rect">
            <a:avLst/>
          </a:prstGeom>
        </p:spPr>
      </p:pic>
      <p:sp>
        <p:nvSpPr>
          <p:cNvPr id="39" name="TextBox 38"/>
          <p:cNvSpPr txBox="1"/>
          <p:nvPr/>
        </p:nvSpPr>
        <p:spPr>
          <a:xfrm>
            <a:off x="8078790" y="3957975"/>
            <a:ext cx="994183" cy="338554"/>
          </a:xfrm>
          <a:prstGeom prst="rect">
            <a:avLst/>
          </a:prstGeom>
          <a:noFill/>
        </p:spPr>
        <p:txBody>
          <a:bodyPr wrap="none" rtlCol="0">
            <a:spAutoFit/>
          </a:bodyPr>
          <a:lstStyle/>
          <a:p>
            <a:r>
              <a:rPr lang="en-US" sz="1600" dirty="0" smtClean="0">
                <a:solidFill>
                  <a:srgbClr val="00B050"/>
                </a:solidFill>
              </a:rPr>
              <a:t>LB score</a:t>
            </a:r>
            <a:endParaRPr lang="en-US" sz="1600" dirty="0">
              <a:solidFill>
                <a:srgbClr val="00B050"/>
              </a:solidFill>
            </a:endParaRPr>
          </a:p>
        </p:txBody>
      </p:sp>
      <p:sp>
        <p:nvSpPr>
          <p:cNvPr id="40" name="TextBox 39"/>
          <p:cNvSpPr txBox="1"/>
          <p:nvPr/>
        </p:nvSpPr>
        <p:spPr>
          <a:xfrm>
            <a:off x="7612812" y="3450144"/>
            <a:ext cx="1531188" cy="338554"/>
          </a:xfrm>
          <a:prstGeom prst="rect">
            <a:avLst/>
          </a:prstGeom>
          <a:noFill/>
        </p:spPr>
        <p:txBody>
          <a:bodyPr wrap="none" rtlCol="0">
            <a:spAutoFit/>
          </a:bodyPr>
          <a:lstStyle/>
          <a:p>
            <a:r>
              <a:rPr lang="en-US" sz="1600" dirty="0" smtClean="0">
                <a:solidFill>
                  <a:srgbClr val="C00000"/>
                </a:solidFill>
              </a:rPr>
              <a:t>3Months score</a:t>
            </a:r>
            <a:endParaRPr lang="en-US" sz="1600" dirty="0">
              <a:solidFill>
                <a:srgbClr val="C00000"/>
              </a:solidFill>
            </a:endParaRPr>
          </a:p>
        </p:txBody>
      </p:sp>
      <p:sp>
        <p:nvSpPr>
          <p:cNvPr id="41" name="TextBox 40"/>
          <p:cNvSpPr txBox="1"/>
          <p:nvPr/>
        </p:nvSpPr>
        <p:spPr>
          <a:xfrm>
            <a:off x="5467777" y="3788698"/>
            <a:ext cx="1027845" cy="338554"/>
          </a:xfrm>
          <a:prstGeom prst="rect">
            <a:avLst/>
          </a:prstGeom>
          <a:noFill/>
        </p:spPr>
        <p:txBody>
          <a:bodyPr wrap="none" rtlCol="0">
            <a:spAutoFit/>
          </a:bodyPr>
          <a:lstStyle/>
          <a:p>
            <a:r>
              <a:rPr lang="en-US" sz="1600" dirty="0" smtClean="0">
                <a:solidFill>
                  <a:srgbClr val="0000FF"/>
                </a:solidFill>
              </a:rPr>
              <a:t>CV score</a:t>
            </a:r>
            <a:endParaRPr lang="en-US" sz="1600" dirty="0">
              <a:solidFill>
                <a:srgbClr val="0000FF"/>
              </a:solidFill>
            </a:endParaRPr>
          </a:p>
        </p:txBody>
      </p:sp>
      <p:sp>
        <p:nvSpPr>
          <p:cNvPr id="42" name="Bent Arrow 41"/>
          <p:cNvSpPr/>
          <p:nvPr/>
        </p:nvSpPr>
        <p:spPr>
          <a:xfrm rot="10800000">
            <a:off x="3152195" y="3450144"/>
            <a:ext cx="1015999" cy="2827188"/>
          </a:xfrm>
          <a:prstGeom prst="bentArrow">
            <a:avLst>
              <a:gd name="adj1" fmla="val 8865"/>
              <a:gd name="adj2" fmla="val 10031"/>
              <a:gd name="adj3" fmla="val 14873"/>
              <a:gd name="adj4" fmla="val 15516"/>
            </a:avLst>
          </a:prstGeom>
          <a:gradFill>
            <a:gsLst>
              <a:gs pos="0">
                <a:srgbClr val="00B050"/>
              </a:gs>
              <a:gs pos="19000">
                <a:schemeClr val="bg1"/>
              </a:gs>
              <a:gs pos="100000">
                <a:srgbClr val="FF0000"/>
              </a:gs>
            </a:gsLst>
            <a:lin ang="54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5" name="Oval 34"/>
          <p:cNvSpPr/>
          <p:nvPr/>
        </p:nvSpPr>
        <p:spPr>
          <a:xfrm>
            <a:off x="3241255" y="4392105"/>
            <a:ext cx="1725571" cy="449580"/>
          </a:xfrm>
          <a:prstGeom prst="ellipse">
            <a:avLst/>
          </a:prstGeom>
          <a:solidFill>
            <a:srgbClr val="FF3399"/>
          </a:solidFill>
          <a:ln>
            <a:solidFill>
              <a:srgbClr val="FF339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solidFill>
                  <a:schemeClr val="tx1"/>
                </a:solidFill>
              </a:rPr>
              <a:t>Drop outliers</a:t>
            </a:r>
          </a:p>
          <a:p>
            <a:pPr algn="ctr"/>
            <a:r>
              <a:rPr lang="en-US" sz="1400" dirty="0" err="1" smtClean="0">
                <a:solidFill>
                  <a:schemeClr val="tx1"/>
                </a:solidFill>
              </a:rPr>
              <a:t>Fac</a:t>
            </a:r>
            <a:r>
              <a:rPr lang="en-US" sz="1400" dirty="0" smtClean="0">
                <a:solidFill>
                  <a:schemeClr val="tx1"/>
                </a:solidFill>
              </a:rPr>
              <a:t>=65</a:t>
            </a:r>
            <a:endParaRPr lang="en-US" sz="1400" dirty="0">
              <a:solidFill>
                <a:schemeClr val="tx1"/>
              </a:solidFill>
            </a:endParaRPr>
          </a:p>
        </p:txBody>
      </p:sp>
      <p:sp>
        <p:nvSpPr>
          <p:cNvPr id="28" name="Oval 27"/>
          <p:cNvSpPr/>
          <p:nvPr/>
        </p:nvSpPr>
        <p:spPr>
          <a:xfrm>
            <a:off x="2103914"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526208"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2987838"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24BBF3D7-F881-463A-A39F-12CB32322ECC}" type="slidenum">
              <a:rPr lang="en-US" smtClean="0"/>
              <a:t>14</a:t>
            </a:fld>
            <a:endParaRPr lang="en-US"/>
          </a:p>
        </p:txBody>
      </p:sp>
    </p:spTree>
    <p:extLst>
      <p:ext uri="{BB962C8B-B14F-4D97-AF65-F5344CB8AC3E}">
        <p14:creationId xmlns:p14="http://schemas.microsoft.com/office/powerpoint/2010/main" val="4077973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904" y="2491740"/>
            <a:ext cx="4198677" cy="2420302"/>
          </a:xfrm>
        </p:spPr>
      </p:pic>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649" y="2491740"/>
            <a:ext cx="4122420" cy="2425794"/>
          </a:xfrm>
          <a:prstGeom prst="rect">
            <a:avLst/>
          </a:prstGeom>
        </p:spPr>
      </p:pic>
      <p:sp>
        <p:nvSpPr>
          <p:cNvPr id="7" name="TextBox 6"/>
          <p:cNvSpPr txBox="1"/>
          <p:nvPr/>
        </p:nvSpPr>
        <p:spPr>
          <a:xfrm>
            <a:off x="1257300" y="2153186"/>
            <a:ext cx="3020379" cy="338554"/>
          </a:xfrm>
          <a:prstGeom prst="rect">
            <a:avLst/>
          </a:prstGeom>
          <a:noFill/>
        </p:spPr>
        <p:txBody>
          <a:bodyPr wrap="none" rtlCol="0">
            <a:spAutoFit/>
          </a:bodyPr>
          <a:lstStyle/>
          <a:p>
            <a:r>
              <a:rPr lang="en-US" sz="1600" dirty="0">
                <a:latin typeface="+mj-lt"/>
              </a:rPr>
              <a:t>M</a:t>
            </a:r>
            <a:r>
              <a:rPr lang="en-US" sz="1600" dirty="0" smtClean="0">
                <a:latin typeface="+mj-lt"/>
              </a:rPr>
              <a:t>issing values in number features</a:t>
            </a:r>
            <a:endParaRPr lang="en-US" sz="1600" dirty="0">
              <a:latin typeface="+mj-lt"/>
            </a:endParaRPr>
          </a:p>
        </p:txBody>
      </p:sp>
      <p:sp>
        <p:nvSpPr>
          <p:cNvPr id="8" name="TextBox 7"/>
          <p:cNvSpPr txBox="1"/>
          <p:nvPr/>
        </p:nvSpPr>
        <p:spPr>
          <a:xfrm>
            <a:off x="5665655" y="2153186"/>
            <a:ext cx="2964273" cy="338554"/>
          </a:xfrm>
          <a:prstGeom prst="rect">
            <a:avLst/>
          </a:prstGeom>
          <a:noFill/>
        </p:spPr>
        <p:txBody>
          <a:bodyPr wrap="none" rtlCol="0">
            <a:spAutoFit/>
          </a:bodyPr>
          <a:lstStyle/>
          <a:p>
            <a:r>
              <a:rPr lang="en-US" sz="1600" dirty="0">
                <a:latin typeface="+mj-lt"/>
              </a:rPr>
              <a:t>M</a:t>
            </a:r>
            <a:r>
              <a:rPr lang="en-US" sz="1600" dirty="0" smtClean="0">
                <a:latin typeface="+mj-lt"/>
              </a:rPr>
              <a:t>issing values in quality features</a:t>
            </a:r>
            <a:endParaRPr lang="en-US" sz="1600" dirty="0">
              <a:latin typeface="+mj-lt"/>
            </a:endParaRPr>
          </a:p>
        </p:txBody>
      </p:sp>
      <p:sp>
        <p:nvSpPr>
          <p:cNvPr id="9" name="TextBox 8"/>
          <p:cNvSpPr txBox="1"/>
          <p:nvPr/>
        </p:nvSpPr>
        <p:spPr>
          <a:xfrm>
            <a:off x="1082572" y="5081319"/>
            <a:ext cx="3241593" cy="338554"/>
          </a:xfrm>
          <a:prstGeom prst="rect">
            <a:avLst/>
          </a:prstGeom>
          <a:noFill/>
        </p:spPr>
        <p:txBody>
          <a:bodyPr wrap="none" rtlCol="0">
            <a:spAutoFit/>
          </a:bodyPr>
          <a:lstStyle/>
          <a:p>
            <a:r>
              <a:rPr lang="en-US" sz="1600" dirty="0" smtClean="0">
                <a:latin typeface="+mj-lt"/>
              </a:rPr>
              <a:t>Replace the missing values with zero</a:t>
            </a:r>
            <a:endParaRPr lang="en-US" sz="1600" dirty="0">
              <a:latin typeface="+mj-lt"/>
            </a:endParaRPr>
          </a:p>
        </p:txBody>
      </p:sp>
      <p:sp>
        <p:nvSpPr>
          <p:cNvPr id="10" name="TextBox 9"/>
          <p:cNvSpPr txBox="1"/>
          <p:nvPr/>
        </p:nvSpPr>
        <p:spPr>
          <a:xfrm>
            <a:off x="5139688" y="5081319"/>
            <a:ext cx="4004312" cy="338554"/>
          </a:xfrm>
          <a:prstGeom prst="rect">
            <a:avLst/>
          </a:prstGeom>
          <a:noFill/>
        </p:spPr>
        <p:txBody>
          <a:bodyPr wrap="square" rtlCol="0">
            <a:spAutoFit/>
          </a:bodyPr>
          <a:lstStyle/>
          <a:p>
            <a:r>
              <a:rPr lang="en-US" sz="1600" dirty="0" smtClean="0">
                <a:latin typeface="+mj-lt"/>
              </a:rPr>
              <a:t>Group the missing values into a new category</a:t>
            </a:r>
            <a:endParaRPr lang="en-US" sz="1600" dirty="0">
              <a:latin typeface="+mj-lt"/>
            </a:endParaRPr>
          </a:p>
        </p:txBody>
      </p:sp>
      <p:sp>
        <p:nvSpPr>
          <p:cNvPr id="11" name="Slide Number Placeholder 10"/>
          <p:cNvSpPr>
            <a:spLocks noGrp="1"/>
          </p:cNvSpPr>
          <p:nvPr>
            <p:ph type="sldNum" sz="quarter" idx="12"/>
          </p:nvPr>
        </p:nvSpPr>
        <p:spPr/>
        <p:txBody>
          <a:bodyPr/>
          <a:lstStyle/>
          <a:p>
            <a:fld id="{24BBF3D7-F881-463A-A39F-12CB32322ECC}" type="slidenum">
              <a:rPr lang="en-US" smtClean="0"/>
              <a:t>15</a:t>
            </a:fld>
            <a:endParaRPr lang="en-US"/>
          </a:p>
        </p:txBody>
      </p:sp>
    </p:spTree>
    <p:extLst>
      <p:ext uri="{BB962C8B-B14F-4D97-AF65-F5344CB8AC3E}">
        <p14:creationId xmlns:p14="http://schemas.microsoft.com/office/powerpoint/2010/main" val="233743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Impute missing value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827" y="2209978"/>
            <a:ext cx="4191511" cy="2339341"/>
          </a:xfrm>
        </p:spPr>
      </p:pic>
      <p:pic>
        <p:nvPicPr>
          <p:cNvPr id="4" name="Picture 3"/>
          <p:cNvPicPr>
            <a:picLocks noChangeAspect="1"/>
          </p:cNvPicPr>
          <p:nvPr/>
        </p:nvPicPr>
        <p:blipFill>
          <a:blip r:embed="rId4"/>
          <a:stretch>
            <a:fillRect/>
          </a:stretch>
        </p:blipFill>
        <p:spPr>
          <a:xfrm>
            <a:off x="7914602" y="230190"/>
            <a:ext cx="1027467" cy="1020128"/>
          </a:xfrm>
          <a:prstGeom prst="rect">
            <a:avLst/>
          </a:prstGeom>
        </p:spPr>
      </p:pic>
      <p:sp>
        <p:nvSpPr>
          <p:cNvPr id="6" name="TextBox 5"/>
          <p:cNvSpPr txBox="1"/>
          <p:nvPr/>
        </p:nvSpPr>
        <p:spPr>
          <a:xfrm>
            <a:off x="1189457" y="1883448"/>
            <a:ext cx="3055645" cy="338554"/>
          </a:xfrm>
          <a:prstGeom prst="rect">
            <a:avLst/>
          </a:prstGeom>
          <a:noFill/>
        </p:spPr>
        <p:txBody>
          <a:bodyPr wrap="none" rtlCol="0">
            <a:spAutoFit/>
          </a:bodyPr>
          <a:lstStyle/>
          <a:p>
            <a:r>
              <a:rPr lang="en-US" sz="1600" dirty="0">
                <a:latin typeface="+mj-lt"/>
              </a:rPr>
              <a:t>M</a:t>
            </a:r>
            <a:r>
              <a:rPr lang="en-US" sz="1600" dirty="0" smtClean="0">
                <a:latin typeface="+mj-lt"/>
              </a:rPr>
              <a:t>issing values in location features</a:t>
            </a:r>
            <a:endParaRPr lang="en-US" sz="1600" dirty="0">
              <a:latin typeface="+mj-lt"/>
            </a:endParaRPr>
          </a:p>
        </p:txBody>
      </p:sp>
      <p:sp>
        <p:nvSpPr>
          <p:cNvPr id="10" name="TextBox 9"/>
          <p:cNvSpPr txBox="1"/>
          <p:nvPr/>
        </p:nvSpPr>
        <p:spPr>
          <a:xfrm>
            <a:off x="670569" y="4651710"/>
            <a:ext cx="3798838" cy="523220"/>
          </a:xfrm>
          <a:prstGeom prst="rect">
            <a:avLst/>
          </a:prstGeom>
          <a:noFill/>
        </p:spPr>
        <p:txBody>
          <a:bodyPr wrap="square" rtlCol="0">
            <a:spAutoFit/>
          </a:bodyPr>
          <a:lstStyle/>
          <a:p>
            <a:r>
              <a:rPr lang="en-US" sz="1400" dirty="0" smtClean="0">
                <a:latin typeface="+mj-lt"/>
              </a:rPr>
              <a:t>Latitude and longitude are used to impute the missing values in location features </a:t>
            </a:r>
            <a:endParaRPr lang="en-US" sz="1400" dirty="0">
              <a:latin typeface="+mj-lt"/>
            </a:endParaRPr>
          </a:p>
        </p:txBody>
      </p:sp>
      <p:sp>
        <p:nvSpPr>
          <p:cNvPr id="11" name="TextBox 10"/>
          <p:cNvSpPr txBox="1"/>
          <p:nvPr/>
        </p:nvSpPr>
        <p:spPr>
          <a:xfrm>
            <a:off x="4922237" y="4702603"/>
            <a:ext cx="3692036" cy="307777"/>
          </a:xfrm>
          <a:prstGeom prst="rect">
            <a:avLst/>
          </a:prstGeom>
          <a:noFill/>
        </p:spPr>
        <p:txBody>
          <a:bodyPr wrap="none" rtlCol="0">
            <a:spAutoFit/>
          </a:bodyPr>
          <a:lstStyle/>
          <a:p>
            <a:r>
              <a:rPr lang="en-US" sz="1400" dirty="0" smtClean="0">
                <a:latin typeface="+mj-lt"/>
              </a:rPr>
              <a:t>Location of missing </a:t>
            </a:r>
            <a:r>
              <a:rPr lang="en-US" sz="1400" dirty="0" err="1" smtClean="0">
                <a:latin typeface="+mj-lt"/>
              </a:rPr>
              <a:t>region_city</a:t>
            </a:r>
            <a:r>
              <a:rPr lang="en-US" sz="1400" dirty="0" smtClean="0">
                <a:latin typeface="+mj-lt"/>
              </a:rPr>
              <a:t> values on a map</a:t>
            </a:r>
            <a:endParaRPr lang="en-US" sz="1400" dirty="0">
              <a:latin typeface="+mj-lt"/>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8338" y="1895471"/>
            <a:ext cx="4593731" cy="2756239"/>
          </a:xfrm>
          <a:prstGeom prst="rect">
            <a:avLst/>
          </a:prstGeom>
        </p:spPr>
      </p:pic>
      <p:sp>
        <p:nvSpPr>
          <p:cNvPr id="8" name="Slide Number Placeholder 7"/>
          <p:cNvSpPr>
            <a:spLocks noGrp="1"/>
          </p:cNvSpPr>
          <p:nvPr>
            <p:ph type="sldNum" sz="quarter" idx="12"/>
          </p:nvPr>
        </p:nvSpPr>
        <p:spPr/>
        <p:txBody>
          <a:bodyPr/>
          <a:lstStyle/>
          <a:p>
            <a:fld id="{24BBF3D7-F881-463A-A39F-12CB32322ECC}" type="slidenum">
              <a:rPr lang="en-US" smtClean="0"/>
              <a:t>16</a:t>
            </a:fld>
            <a:endParaRPr lang="en-US"/>
          </a:p>
        </p:txBody>
      </p:sp>
    </p:spTree>
    <p:extLst>
      <p:ext uri="{BB962C8B-B14F-4D97-AF65-F5344CB8AC3E}">
        <p14:creationId xmlns:p14="http://schemas.microsoft.com/office/powerpoint/2010/main" val="38292632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Impute missing value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827" y="2209978"/>
            <a:ext cx="4191511" cy="2339341"/>
          </a:xfrm>
        </p:spPr>
      </p:pic>
      <p:pic>
        <p:nvPicPr>
          <p:cNvPr id="4" name="Picture 3"/>
          <p:cNvPicPr>
            <a:picLocks noChangeAspect="1"/>
          </p:cNvPicPr>
          <p:nvPr/>
        </p:nvPicPr>
        <p:blipFill>
          <a:blip r:embed="rId3"/>
          <a:stretch>
            <a:fillRect/>
          </a:stretch>
        </p:blipFill>
        <p:spPr>
          <a:xfrm>
            <a:off x="7914602" y="230190"/>
            <a:ext cx="1027467" cy="1020128"/>
          </a:xfrm>
          <a:prstGeom prst="rect">
            <a:avLst/>
          </a:prstGeom>
        </p:spPr>
      </p:pic>
      <p:sp>
        <p:nvSpPr>
          <p:cNvPr id="6" name="TextBox 5"/>
          <p:cNvSpPr txBox="1"/>
          <p:nvPr/>
        </p:nvSpPr>
        <p:spPr>
          <a:xfrm>
            <a:off x="1218953" y="1883448"/>
            <a:ext cx="3055645" cy="338554"/>
          </a:xfrm>
          <a:prstGeom prst="rect">
            <a:avLst/>
          </a:prstGeom>
          <a:noFill/>
        </p:spPr>
        <p:txBody>
          <a:bodyPr wrap="none" rtlCol="0">
            <a:spAutoFit/>
          </a:bodyPr>
          <a:lstStyle/>
          <a:p>
            <a:r>
              <a:rPr lang="en-US" sz="1600" dirty="0">
                <a:latin typeface="+mj-lt"/>
              </a:rPr>
              <a:t>M</a:t>
            </a:r>
            <a:r>
              <a:rPr lang="en-US" sz="1600" dirty="0" smtClean="0">
                <a:latin typeface="+mj-lt"/>
              </a:rPr>
              <a:t>issing values in location features</a:t>
            </a:r>
            <a:endParaRPr lang="en-US" sz="1600" dirty="0">
              <a:latin typeface="+mj-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338" y="1895471"/>
            <a:ext cx="4593731" cy="275623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9203" y="1888876"/>
            <a:ext cx="4572000" cy="2762834"/>
          </a:xfrm>
          <a:prstGeom prst="rect">
            <a:avLst/>
          </a:prstGeom>
        </p:spPr>
      </p:pic>
      <p:sp>
        <p:nvSpPr>
          <p:cNvPr id="12" name="TextBox 11"/>
          <p:cNvSpPr txBox="1"/>
          <p:nvPr/>
        </p:nvSpPr>
        <p:spPr>
          <a:xfrm>
            <a:off x="4961235" y="4673724"/>
            <a:ext cx="3467100" cy="738664"/>
          </a:xfrm>
          <a:prstGeom prst="rect">
            <a:avLst/>
          </a:prstGeom>
          <a:noFill/>
        </p:spPr>
        <p:txBody>
          <a:bodyPr wrap="square" rtlCol="0">
            <a:spAutoFit/>
          </a:bodyPr>
          <a:lstStyle/>
          <a:p>
            <a:pPr algn="ctr"/>
            <a:r>
              <a:rPr lang="en-US" sz="1400" dirty="0" smtClean="0">
                <a:latin typeface="+mj-lt"/>
              </a:rPr>
              <a:t>The data set contains 177 </a:t>
            </a:r>
            <a:r>
              <a:rPr lang="en-US" sz="1400" dirty="0" err="1" smtClean="0">
                <a:latin typeface="+mj-lt"/>
              </a:rPr>
              <a:t>region_city</a:t>
            </a:r>
            <a:r>
              <a:rPr lang="en-US" sz="1400" dirty="0" smtClean="0">
                <a:latin typeface="+mj-lt"/>
              </a:rPr>
              <a:t> shown with green circle on the map. The blue points show the location of missing value</a:t>
            </a:r>
            <a:endParaRPr lang="en-US" sz="1400" dirty="0">
              <a:latin typeface="+mj-lt"/>
            </a:endParaRPr>
          </a:p>
        </p:txBody>
      </p:sp>
      <p:sp>
        <p:nvSpPr>
          <p:cNvPr id="13" name="TextBox 12"/>
          <p:cNvSpPr txBox="1"/>
          <p:nvPr/>
        </p:nvSpPr>
        <p:spPr>
          <a:xfrm>
            <a:off x="1107452" y="4673724"/>
            <a:ext cx="2938780" cy="584775"/>
          </a:xfrm>
          <a:prstGeom prst="rect">
            <a:avLst/>
          </a:prstGeom>
          <a:noFill/>
        </p:spPr>
        <p:txBody>
          <a:bodyPr wrap="square" rtlCol="0">
            <a:spAutoFit/>
          </a:bodyPr>
          <a:lstStyle/>
          <a:p>
            <a:r>
              <a:rPr lang="en-US" sz="1600" dirty="0" smtClean="0">
                <a:latin typeface="+mj-lt"/>
              </a:rPr>
              <a:t>Assign each missing point to the closest </a:t>
            </a:r>
            <a:r>
              <a:rPr lang="en-US" sz="1600" dirty="0" err="1" smtClean="0">
                <a:latin typeface="+mj-lt"/>
              </a:rPr>
              <a:t>region_city</a:t>
            </a:r>
            <a:r>
              <a:rPr lang="en-US" sz="1600" dirty="0" smtClean="0">
                <a:latin typeface="+mj-lt"/>
              </a:rPr>
              <a:t> center.  </a:t>
            </a:r>
            <a:endParaRPr lang="en-US" sz="1600" dirty="0">
              <a:latin typeface="+mj-lt"/>
            </a:endParaRPr>
          </a:p>
        </p:txBody>
      </p:sp>
      <p:sp>
        <p:nvSpPr>
          <p:cNvPr id="10" name="Slide Number Placeholder 9"/>
          <p:cNvSpPr>
            <a:spLocks noGrp="1"/>
          </p:cNvSpPr>
          <p:nvPr>
            <p:ph type="sldNum" sz="quarter" idx="12"/>
          </p:nvPr>
        </p:nvSpPr>
        <p:spPr/>
        <p:txBody>
          <a:bodyPr/>
          <a:lstStyle/>
          <a:p>
            <a:fld id="{24BBF3D7-F881-463A-A39F-12CB32322ECC}" type="slidenum">
              <a:rPr lang="en-US" smtClean="0"/>
              <a:t>17</a:t>
            </a:fld>
            <a:endParaRPr lang="en-US"/>
          </a:p>
        </p:txBody>
      </p:sp>
    </p:spTree>
    <p:extLst>
      <p:ext uri="{BB962C8B-B14F-4D97-AF65-F5344CB8AC3E}">
        <p14:creationId xmlns:p14="http://schemas.microsoft.com/office/powerpoint/2010/main" val="15626948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Rare events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010" y="1882140"/>
            <a:ext cx="3882510" cy="3115945"/>
          </a:xfrm>
          <a:prstGeom prst="rect">
            <a:avLst/>
          </a:prstGeom>
        </p:spPr>
      </p:pic>
      <p:sp>
        <p:nvSpPr>
          <p:cNvPr id="3" name="TextBox 2"/>
          <p:cNvSpPr txBox="1"/>
          <p:nvPr/>
        </p:nvSpPr>
        <p:spPr>
          <a:xfrm>
            <a:off x="502920" y="5133023"/>
            <a:ext cx="6199133" cy="338554"/>
          </a:xfrm>
          <a:prstGeom prst="rect">
            <a:avLst/>
          </a:prstGeom>
          <a:noFill/>
        </p:spPr>
        <p:txBody>
          <a:bodyPr wrap="none" rtlCol="0">
            <a:spAutoFit/>
          </a:bodyPr>
          <a:lstStyle/>
          <a:p>
            <a:r>
              <a:rPr lang="en-US" sz="1600" dirty="0" smtClean="0">
                <a:latin typeface="+mj-lt"/>
              </a:rPr>
              <a:t>Combine the events with low frequency in one group to avoid overfitting</a:t>
            </a:r>
            <a:endParaRPr lang="en-US" sz="1600" dirty="0">
              <a:latin typeface="+mj-lt"/>
            </a:endParaRPr>
          </a:p>
        </p:txBody>
      </p:sp>
      <p:pic>
        <p:nvPicPr>
          <p:cNvPr id="8" name="Picture 7"/>
          <p:cNvPicPr>
            <a:picLocks noChangeAspect="1"/>
          </p:cNvPicPr>
          <p:nvPr/>
        </p:nvPicPr>
        <p:blipFill>
          <a:blip r:embed="rId3"/>
          <a:stretch>
            <a:fillRect/>
          </a:stretch>
        </p:blipFill>
        <p:spPr>
          <a:xfrm>
            <a:off x="7914602" y="230190"/>
            <a:ext cx="1027467" cy="10201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 y="1882140"/>
            <a:ext cx="3758089" cy="3081486"/>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18</a:t>
            </a:fld>
            <a:endParaRPr lang="en-US"/>
          </a:p>
        </p:txBody>
      </p:sp>
    </p:spTree>
    <p:extLst>
      <p:ext uri="{BB962C8B-B14F-4D97-AF65-F5344CB8AC3E}">
        <p14:creationId xmlns:p14="http://schemas.microsoft.com/office/powerpoint/2010/main" val="273846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02920" y="1840373"/>
            <a:ext cx="8229600" cy="663986"/>
          </a:xfrm>
        </p:spPr>
        <p:txBody>
          <a:bodyPr>
            <a:normAutofit/>
          </a:bodyPr>
          <a:lstStyle/>
          <a:p>
            <a:pPr marL="0" indent="0">
              <a:buNone/>
            </a:pPr>
            <a:r>
              <a:rPr lang="en-US" sz="1600" dirty="0"/>
              <a:t>Feature engineering is the process of using domain knowledge </a:t>
            </a:r>
            <a:r>
              <a:rPr lang="en-US" sz="1600" dirty="0" smtClean="0"/>
              <a:t>to </a:t>
            </a:r>
            <a:r>
              <a:rPr lang="en-US" sz="1600" dirty="0"/>
              <a:t>create </a:t>
            </a:r>
            <a:r>
              <a:rPr lang="en-US" sz="1600" dirty="0" smtClean="0"/>
              <a:t>features that improve the </a:t>
            </a:r>
            <a:r>
              <a:rPr lang="en-US" sz="1600" dirty="0"/>
              <a:t>performance </a:t>
            </a:r>
            <a:r>
              <a:rPr lang="en-US" sz="1600" dirty="0" smtClean="0"/>
              <a:t>of prediction models. It is the key </a:t>
            </a:r>
            <a:r>
              <a:rPr lang="en-US" sz="1600" dirty="0"/>
              <a:t>to success in applied machine learning.</a:t>
            </a:r>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sp>
        <p:nvSpPr>
          <p:cNvPr id="5" name="TextBox 4"/>
          <p:cNvSpPr txBox="1"/>
          <p:nvPr/>
        </p:nvSpPr>
        <p:spPr>
          <a:xfrm>
            <a:off x="502919" y="2489611"/>
            <a:ext cx="6036425" cy="830997"/>
          </a:xfrm>
          <a:prstGeom prst="rect">
            <a:avLst/>
          </a:prstGeom>
          <a:noFill/>
        </p:spPr>
        <p:txBody>
          <a:bodyPr wrap="square" rtlCol="0">
            <a:spAutoFit/>
          </a:bodyPr>
          <a:lstStyle/>
          <a:p>
            <a:r>
              <a:rPr lang="en-US" sz="1600" dirty="0" smtClean="0">
                <a:latin typeface="+mj-lt"/>
              </a:rPr>
              <a:t>Create new features</a:t>
            </a:r>
          </a:p>
          <a:p>
            <a:pPr marL="742950" lvl="1" indent="-285750">
              <a:buFont typeface="Arial" panose="020B0604020202020204" pitchFamily="34" charset="0"/>
              <a:buChar char="•"/>
            </a:pPr>
            <a:r>
              <a:rPr lang="en-US" sz="1600" dirty="0" smtClean="0">
                <a:latin typeface="+mj-lt"/>
              </a:rPr>
              <a:t>Number of missing value in each row</a:t>
            </a:r>
          </a:p>
          <a:p>
            <a:pPr marL="742950" lvl="1" indent="-285750">
              <a:buFont typeface="Arial" panose="020B0604020202020204" pitchFamily="34" charset="0"/>
              <a:buChar char="•"/>
            </a:pPr>
            <a:r>
              <a:rPr lang="en-US" sz="1600" dirty="0" smtClean="0">
                <a:latin typeface="+mj-lt"/>
              </a:rPr>
              <a:t>Count the number of homes in each county, city, and zip code</a:t>
            </a:r>
            <a:endParaRPr lang="en-US" sz="1600" dirty="0">
              <a:latin typeface="+mj-lt"/>
            </a:endParaRPr>
          </a:p>
        </p:txBody>
      </p:sp>
      <p:sp>
        <p:nvSpPr>
          <p:cNvPr id="6" name="TextBox 5"/>
          <p:cNvSpPr txBox="1"/>
          <p:nvPr/>
        </p:nvSpPr>
        <p:spPr>
          <a:xfrm>
            <a:off x="502920" y="3399556"/>
            <a:ext cx="4408579" cy="1815882"/>
          </a:xfrm>
          <a:prstGeom prst="rect">
            <a:avLst/>
          </a:prstGeom>
          <a:noFill/>
        </p:spPr>
        <p:txBody>
          <a:bodyPr wrap="none" rtlCol="0">
            <a:spAutoFit/>
          </a:bodyPr>
          <a:lstStyle/>
          <a:p>
            <a:r>
              <a:rPr lang="en-US" sz="1600" dirty="0" smtClean="0">
                <a:latin typeface="+mj-lt"/>
              </a:rPr>
              <a:t>Combine the features</a:t>
            </a:r>
          </a:p>
          <a:p>
            <a:pPr marL="742950" lvl="1" indent="-285750">
              <a:buFont typeface="Arial" panose="020B0604020202020204" pitchFamily="34" charset="0"/>
              <a:buChar char="•"/>
            </a:pPr>
            <a:r>
              <a:rPr lang="en-US" sz="1600" dirty="0" err="1" smtClean="0">
                <a:latin typeface="+mj-lt"/>
              </a:rPr>
              <a:t>area_lot</a:t>
            </a:r>
            <a:r>
              <a:rPr lang="en-US" sz="1600" dirty="0" smtClean="0">
                <a:latin typeface="+mj-lt"/>
              </a:rPr>
              <a:t> / </a:t>
            </a:r>
            <a:r>
              <a:rPr lang="en-US" sz="1600" dirty="0" err="1" smtClean="0">
                <a:latin typeface="+mj-lt"/>
              </a:rPr>
              <a:t>area_total</a:t>
            </a:r>
            <a:r>
              <a:rPr lang="en-US" sz="1600" dirty="0" smtClean="0">
                <a:latin typeface="+mj-lt"/>
              </a:rPr>
              <a:t>; </a:t>
            </a:r>
            <a:r>
              <a:rPr lang="en-US" sz="1600" dirty="0" err="1" smtClean="0">
                <a:latin typeface="+mj-lt"/>
              </a:rPr>
              <a:t>area_live</a:t>
            </a:r>
            <a:r>
              <a:rPr lang="en-US" sz="1600" dirty="0" smtClean="0">
                <a:latin typeface="+mj-lt"/>
              </a:rPr>
              <a:t> / </a:t>
            </a:r>
            <a:r>
              <a:rPr lang="en-US" sz="1600" dirty="0" err="1" smtClean="0">
                <a:latin typeface="+mj-lt"/>
              </a:rPr>
              <a:t>area_total</a:t>
            </a:r>
            <a:endParaRPr lang="en-US" sz="1600" dirty="0" smtClean="0">
              <a:latin typeface="+mj-lt"/>
            </a:endParaRPr>
          </a:p>
          <a:p>
            <a:pPr marL="742950" lvl="1" indent="-285750">
              <a:buFont typeface="Arial" panose="020B0604020202020204" pitchFamily="34" charset="0"/>
              <a:buChar char="•"/>
            </a:pPr>
            <a:r>
              <a:rPr lang="en-US" sz="1600" dirty="0" err="1" smtClean="0">
                <a:latin typeface="+mj-lt"/>
              </a:rPr>
              <a:t>Tax_land</a:t>
            </a:r>
            <a:r>
              <a:rPr lang="en-US" sz="1600" dirty="0" smtClean="0">
                <a:latin typeface="+mj-lt"/>
              </a:rPr>
              <a:t> / </a:t>
            </a:r>
            <a:r>
              <a:rPr lang="en-US" sz="1600" dirty="0" err="1" smtClean="0">
                <a:latin typeface="+mj-lt"/>
              </a:rPr>
              <a:t>tax_total</a:t>
            </a:r>
            <a:endParaRPr lang="en-US" sz="1600" dirty="0" smtClean="0">
              <a:latin typeface="+mj-lt"/>
            </a:endParaRPr>
          </a:p>
          <a:p>
            <a:pPr marL="742950" lvl="1" indent="-285750">
              <a:buFont typeface="Arial" panose="020B0604020202020204" pitchFamily="34" charset="0"/>
              <a:buChar char="•"/>
            </a:pPr>
            <a:r>
              <a:rPr lang="en-US" sz="1600" dirty="0" err="1">
                <a:latin typeface="+mj-lt"/>
              </a:rPr>
              <a:t>Num_bath</a:t>
            </a:r>
            <a:r>
              <a:rPr lang="en-US" sz="1600" dirty="0">
                <a:latin typeface="+mj-lt"/>
              </a:rPr>
              <a:t> / </a:t>
            </a:r>
            <a:r>
              <a:rPr lang="en-US" sz="1600" dirty="0" err="1">
                <a:latin typeface="+mj-lt"/>
              </a:rPr>
              <a:t>num_bedroom</a:t>
            </a:r>
            <a:endParaRPr lang="en-US" sz="1600" dirty="0">
              <a:latin typeface="+mj-lt"/>
            </a:endParaRPr>
          </a:p>
          <a:p>
            <a:pPr marL="742950" lvl="1" indent="-285750">
              <a:buFont typeface="Arial" panose="020B0604020202020204" pitchFamily="34" charset="0"/>
              <a:buChar char="•"/>
            </a:pPr>
            <a:r>
              <a:rPr lang="en-US" sz="1600" dirty="0" smtClean="0">
                <a:latin typeface="+mj-lt"/>
              </a:rPr>
              <a:t>Tax </a:t>
            </a:r>
            <a:r>
              <a:rPr lang="en-US" sz="1600" dirty="0">
                <a:latin typeface="+mj-lt"/>
              </a:rPr>
              <a:t>/</a:t>
            </a:r>
            <a:r>
              <a:rPr lang="en-US" sz="1600" dirty="0" smtClean="0">
                <a:latin typeface="+mj-lt"/>
              </a:rPr>
              <a:t> area</a:t>
            </a:r>
          </a:p>
          <a:p>
            <a:pPr marL="742950" lvl="1" indent="-285750">
              <a:buFont typeface="Arial" panose="020B0604020202020204" pitchFamily="34" charset="0"/>
              <a:buChar char="•"/>
            </a:pPr>
            <a:r>
              <a:rPr lang="en-US" sz="1600" dirty="0" smtClean="0">
                <a:latin typeface="+mj-lt"/>
              </a:rPr>
              <a:t>Area </a:t>
            </a:r>
            <a:r>
              <a:rPr lang="en-US" sz="1600" dirty="0">
                <a:latin typeface="+mj-lt"/>
              </a:rPr>
              <a:t>/</a:t>
            </a:r>
            <a:r>
              <a:rPr lang="en-US" sz="1600" dirty="0" smtClean="0">
                <a:latin typeface="+mj-lt"/>
              </a:rPr>
              <a:t> </a:t>
            </a:r>
            <a:r>
              <a:rPr lang="en-US" sz="1600" dirty="0" err="1" smtClean="0">
                <a:latin typeface="+mj-lt"/>
              </a:rPr>
              <a:t>num_bedroom</a:t>
            </a:r>
            <a:endParaRPr lang="en-US" sz="1600" dirty="0" smtClean="0">
              <a:latin typeface="+mj-lt"/>
            </a:endParaRPr>
          </a:p>
          <a:p>
            <a:pPr marL="742950" lvl="1" indent="-285750">
              <a:buFont typeface="Arial" panose="020B0604020202020204" pitchFamily="34" charset="0"/>
              <a:buChar char="•"/>
            </a:pPr>
            <a:endParaRPr lang="en-US" sz="1600" dirty="0">
              <a:latin typeface="+mj-lt"/>
            </a:endParaRPr>
          </a:p>
        </p:txBody>
      </p:sp>
      <p:sp>
        <p:nvSpPr>
          <p:cNvPr id="7" name="TextBox 6"/>
          <p:cNvSpPr txBox="1"/>
          <p:nvPr/>
        </p:nvSpPr>
        <p:spPr>
          <a:xfrm>
            <a:off x="502920" y="4998027"/>
            <a:ext cx="5380768" cy="830997"/>
          </a:xfrm>
          <a:prstGeom prst="rect">
            <a:avLst/>
          </a:prstGeom>
          <a:noFill/>
        </p:spPr>
        <p:txBody>
          <a:bodyPr wrap="none" rtlCol="0">
            <a:spAutoFit/>
          </a:bodyPr>
          <a:lstStyle/>
          <a:p>
            <a:r>
              <a:rPr lang="en-US" sz="1600" dirty="0" smtClean="0">
                <a:latin typeface="+mj-lt"/>
              </a:rPr>
              <a:t>Transfer data to other coordinates or spaces</a:t>
            </a:r>
          </a:p>
          <a:p>
            <a:pPr marL="742950" lvl="1" indent="-285750">
              <a:buFont typeface="Arial" panose="020B0604020202020204" pitchFamily="34" charset="0"/>
              <a:buChar char="•"/>
            </a:pPr>
            <a:r>
              <a:rPr lang="en-US" sz="1600" dirty="0" smtClean="0">
                <a:latin typeface="+mj-lt"/>
              </a:rPr>
              <a:t>Transfer the latitude and longitude to polar coordinate</a:t>
            </a:r>
          </a:p>
          <a:p>
            <a:pPr marL="742950" lvl="1" indent="-285750">
              <a:buFont typeface="Arial" panose="020B0604020202020204" pitchFamily="34" charset="0"/>
              <a:buChar char="•"/>
            </a:pPr>
            <a:r>
              <a:rPr lang="en-US" sz="1600" dirty="0" smtClean="0">
                <a:latin typeface="+mj-lt"/>
              </a:rPr>
              <a:t>Rotate the Cartesian coordinate</a:t>
            </a:r>
            <a:endParaRPr lang="en-US" sz="1600" dirty="0">
              <a:latin typeface="+mj-lt"/>
            </a:endParaRPr>
          </a:p>
        </p:txBody>
      </p:sp>
      <p:graphicFrame>
        <p:nvGraphicFramePr>
          <p:cNvPr id="8" name="Table 7"/>
          <p:cNvGraphicFramePr>
            <a:graphicFrameLocks noGrp="1"/>
          </p:cNvGraphicFramePr>
          <p:nvPr>
            <p:extLst>
              <p:ext uri="{D42A27DB-BD31-4B8C-83A1-F6EECF244321}">
                <p14:modId xmlns:p14="http://schemas.microsoft.com/office/powerpoint/2010/main" val="2375558473"/>
              </p:ext>
            </p:extLst>
          </p:nvPr>
        </p:nvGraphicFramePr>
        <p:xfrm>
          <a:off x="4748981" y="4047724"/>
          <a:ext cx="3983539" cy="741680"/>
        </p:xfrm>
        <a:graphic>
          <a:graphicData uri="http://schemas.openxmlformats.org/drawingml/2006/table">
            <a:tbl>
              <a:tblPr firstRow="1" bandRow="1">
                <a:tableStyleId>{5C22544A-7EE6-4342-B048-85BDC9FD1C3A}</a:tableStyleId>
              </a:tblPr>
              <a:tblGrid>
                <a:gridCol w="1224116"/>
                <a:gridCol w="1150374"/>
                <a:gridCol w="1609049"/>
              </a:tblGrid>
              <a:tr h="370840">
                <a:tc>
                  <a:txBody>
                    <a:bodyPr/>
                    <a:lstStyle/>
                    <a:p>
                      <a:pPr algn="ctr"/>
                      <a:r>
                        <a:rPr lang="en-US" sz="1600" baseline="0" dirty="0" smtClean="0">
                          <a:latin typeface="+mj-lt"/>
                        </a:rPr>
                        <a:t>Before FE</a:t>
                      </a:r>
                      <a:endParaRPr lang="en-US" sz="1600" dirty="0">
                        <a:latin typeface="+mj-lt"/>
                      </a:endParaRPr>
                    </a:p>
                  </a:txBody>
                  <a:tcPr/>
                </a:tc>
                <a:tc>
                  <a:txBody>
                    <a:bodyPr/>
                    <a:lstStyle/>
                    <a:p>
                      <a:pPr algn="ctr"/>
                      <a:r>
                        <a:rPr lang="en-US" sz="1600" dirty="0" smtClean="0">
                          <a:latin typeface="+mj-lt"/>
                        </a:rPr>
                        <a:t>After FE</a:t>
                      </a:r>
                      <a:endParaRPr lang="en-US" sz="1600" dirty="0">
                        <a:latin typeface="+mj-lt"/>
                      </a:endParaRPr>
                    </a:p>
                  </a:txBody>
                  <a:tcPr/>
                </a:tc>
                <a:tc>
                  <a:txBody>
                    <a:bodyPr/>
                    <a:lstStyle/>
                    <a:p>
                      <a:pPr algn="ctr"/>
                      <a:r>
                        <a:rPr lang="en-US" sz="1600" dirty="0" smtClean="0">
                          <a:latin typeface="+mj-lt"/>
                        </a:rPr>
                        <a:t>Improvement</a:t>
                      </a:r>
                      <a:endParaRPr lang="en-US" sz="1600" dirty="0">
                        <a:latin typeface="+mj-lt"/>
                      </a:endParaRPr>
                    </a:p>
                  </a:txBody>
                  <a:tcPr/>
                </a:tc>
              </a:tr>
              <a:tr h="370840">
                <a:tc>
                  <a:txBody>
                    <a:bodyPr/>
                    <a:lstStyle/>
                    <a:p>
                      <a:pPr algn="ctr" fontAlgn="b"/>
                      <a:r>
                        <a:rPr lang="en-US" sz="1600" b="0" i="0" u="none" strike="noStrike" dirty="0" smtClean="0">
                          <a:solidFill>
                            <a:srgbClr val="000000"/>
                          </a:solidFill>
                          <a:effectLst/>
                          <a:latin typeface="+mj-lt"/>
                        </a:rPr>
                        <a:t>64.4122</a:t>
                      </a:r>
                      <a:endParaRPr lang="en-US" sz="1600" b="0" i="0" u="none" strike="noStrike" dirty="0">
                        <a:solidFill>
                          <a:srgbClr val="000000"/>
                        </a:solidFill>
                        <a:effectLst/>
                        <a:latin typeface="+mj-lt"/>
                      </a:endParaRPr>
                    </a:p>
                  </a:txBody>
                  <a:tcPr marL="9525" marR="9525" marT="9525" marB="0" anchor="b"/>
                </a:tc>
                <a:tc>
                  <a:txBody>
                    <a:bodyPr/>
                    <a:lstStyle/>
                    <a:p>
                      <a:pPr algn="ctr" fontAlgn="b"/>
                      <a:r>
                        <a:rPr lang="en-US" sz="1600" b="0" i="0" u="none" strike="noStrike" dirty="0" smtClean="0">
                          <a:solidFill>
                            <a:srgbClr val="000000"/>
                          </a:solidFill>
                          <a:effectLst/>
                          <a:latin typeface="+mj-lt"/>
                        </a:rPr>
                        <a:t>64.3953</a:t>
                      </a:r>
                      <a:endParaRPr lang="en-US" sz="1600" b="0" i="0" u="none" strike="noStrike" dirty="0">
                        <a:solidFill>
                          <a:srgbClr val="000000"/>
                        </a:solidFill>
                        <a:effectLst/>
                        <a:latin typeface="+mj-lt"/>
                      </a:endParaRPr>
                    </a:p>
                  </a:txBody>
                  <a:tcPr marL="9525" marR="9525" marT="9525" marB="0" anchor="b"/>
                </a:tc>
                <a:tc>
                  <a:txBody>
                    <a:bodyPr/>
                    <a:lstStyle/>
                    <a:p>
                      <a:pPr algn="ctr" fontAlgn="b"/>
                      <a:r>
                        <a:rPr lang="en-US" sz="1600" b="0" i="0" u="none" strike="noStrike" dirty="0" smtClean="0">
                          <a:solidFill>
                            <a:srgbClr val="000000"/>
                          </a:solidFill>
                          <a:effectLst/>
                          <a:latin typeface="+mj-lt"/>
                        </a:rPr>
                        <a:t>0.0169</a:t>
                      </a:r>
                      <a:endParaRPr lang="en-US" sz="1600" b="0" i="0" u="none" strike="noStrike" dirty="0">
                        <a:solidFill>
                          <a:srgbClr val="000000"/>
                        </a:solidFill>
                        <a:effectLst/>
                        <a:latin typeface="+mj-lt"/>
                      </a:endParaRPr>
                    </a:p>
                  </a:txBody>
                  <a:tcPr marL="9525" marR="9525" marT="9525" marB="0" anchor="b"/>
                </a:tc>
              </a:tr>
            </a:tbl>
          </a:graphicData>
        </a:graphic>
      </p:graphicFrame>
      <p:sp>
        <p:nvSpPr>
          <p:cNvPr id="10" name="Slide Number Placeholder 9"/>
          <p:cNvSpPr>
            <a:spLocks noGrp="1"/>
          </p:cNvSpPr>
          <p:nvPr>
            <p:ph type="sldNum" sz="quarter" idx="12"/>
          </p:nvPr>
        </p:nvSpPr>
        <p:spPr/>
        <p:txBody>
          <a:bodyPr/>
          <a:lstStyle/>
          <a:p>
            <a:fld id="{24BBF3D7-F881-463A-A39F-12CB32322ECC}" type="slidenum">
              <a:rPr lang="en-US" smtClean="0"/>
              <a:t>19</a:t>
            </a:fld>
            <a:endParaRPr lang="en-US"/>
          </a:p>
        </p:txBody>
      </p:sp>
    </p:spTree>
    <p:extLst>
      <p:ext uri="{BB962C8B-B14F-4D97-AF65-F5344CB8AC3E}">
        <p14:creationId xmlns:p14="http://schemas.microsoft.com/office/powerpoint/2010/main" val="371667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613" t="20609" r="60968" b="36666"/>
          <a:stretch/>
        </p:blipFill>
        <p:spPr>
          <a:xfrm>
            <a:off x="3045166" y="365126"/>
            <a:ext cx="2338045" cy="322563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5650" t="8615" r="26609" b="11067"/>
          <a:stretch/>
        </p:blipFill>
        <p:spPr>
          <a:xfrm>
            <a:off x="5896162" y="365126"/>
            <a:ext cx="2870927" cy="3225636"/>
          </a:xfrm>
          <a:prstGeom prst="rect">
            <a:avLst/>
          </a:prstGeom>
        </p:spPr>
      </p:pic>
      <p:pic>
        <p:nvPicPr>
          <p:cNvPr id="2050" name="Picture 2"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58904" t="31637" r="30705" b="41815"/>
          <a:stretch/>
        </p:blipFill>
        <p:spPr bwMode="auto">
          <a:xfrm>
            <a:off x="516193" y="365126"/>
            <a:ext cx="2016022" cy="32256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bstract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4214188" y="4104785"/>
            <a:ext cx="4762500" cy="21621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6193" y="4585709"/>
            <a:ext cx="3613355" cy="1200329"/>
          </a:xfrm>
          <a:prstGeom prst="rect">
            <a:avLst/>
          </a:prstGeom>
          <a:noFill/>
        </p:spPr>
        <p:txBody>
          <a:bodyPr wrap="square" rtlCol="0">
            <a:spAutoFit/>
          </a:bodyPr>
          <a:lstStyle/>
          <a:p>
            <a:r>
              <a:rPr lang="en-US" dirty="0">
                <a:latin typeface="+mj-lt"/>
              </a:rPr>
              <a:t>D</a:t>
            </a:r>
            <a:r>
              <a:rPr lang="en-US" dirty="0" smtClean="0">
                <a:latin typeface="+mj-lt"/>
              </a:rPr>
              <a:t>etect </a:t>
            </a:r>
            <a:r>
              <a:rPr lang="en-US" dirty="0">
                <a:latin typeface="+mj-lt"/>
              </a:rPr>
              <a:t>and track physical phenomena with extreme </a:t>
            </a:r>
            <a:r>
              <a:rPr lang="en-US" dirty="0" smtClean="0">
                <a:latin typeface="+mj-lt"/>
              </a:rPr>
              <a:t>detail-literally </a:t>
            </a:r>
            <a:r>
              <a:rPr lang="en-US" dirty="0">
                <a:latin typeface="+mj-lt"/>
              </a:rPr>
              <a:t>on scales where the motion of individual atoms can be tracked</a:t>
            </a:r>
          </a:p>
        </p:txBody>
      </p:sp>
      <p:sp>
        <p:nvSpPr>
          <p:cNvPr id="9" name="Oval 8"/>
          <p:cNvSpPr/>
          <p:nvPr/>
        </p:nvSpPr>
        <p:spPr>
          <a:xfrm>
            <a:off x="7020233" y="210901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16956" y="210901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818969" y="80132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67089" y="4837471"/>
            <a:ext cx="376911" cy="1592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4BBF3D7-F881-463A-A39F-12CB32322ECC}" type="slidenum">
              <a:rPr lang="en-US" smtClean="0"/>
              <a:t>2</a:t>
            </a:fld>
            <a:endParaRPr lang="en-US"/>
          </a:p>
        </p:txBody>
      </p:sp>
    </p:spTree>
    <p:extLst>
      <p:ext uri="{BB962C8B-B14F-4D97-AF65-F5344CB8AC3E}">
        <p14:creationId xmlns:p14="http://schemas.microsoft.com/office/powerpoint/2010/main" val="109821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a:t>
            </a:r>
            <a:r>
              <a:rPr lang="en-US" dirty="0" smtClean="0"/>
              <a:t>engineering</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165" y="1539004"/>
            <a:ext cx="3383280" cy="265829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690" y="1539004"/>
            <a:ext cx="3383280" cy="263287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6690" y="4179022"/>
            <a:ext cx="3383280" cy="2678978"/>
          </a:xfrm>
          <a:prstGeom prst="rect">
            <a:avLst/>
          </a:prstGeom>
        </p:spPr>
      </p:pic>
      <p:sp>
        <p:nvSpPr>
          <p:cNvPr id="10" name="TextBox 9"/>
          <p:cNvSpPr txBox="1"/>
          <p:nvPr/>
        </p:nvSpPr>
        <p:spPr>
          <a:xfrm flipH="1">
            <a:off x="2067380" y="1444468"/>
            <a:ext cx="1622560" cy="246221"/>
          </a:xfrm>
          <a:prstGeom prst="rect">
            <a:avLst/>
          </a:prstGeom>
          <a:noFill/>
        </p:spPr>
        <p:txBody>
          <a:bodyPr wrap="none" rtlCol="0">
            <a:spAutoFit/>
          </a:bodyPr>
          <a:lstStyle/>
          <a:p>
            <a:r>
              <a:rPr lang="en-US" sz="1000" dirty="0" smtClean="0"/>
              <a:t>Homes in zip code 96292</a:t>
            </a:r>
            <a:endParaRPr lang="en-US" sz="1000" dirty="0"/>
          </a:p>
        </p:txBody>
      </p:sp>
      <p:sp>
        <p:nvSpPr>
          <p:cNvPr id="11" name="TextBox 10"/>
          <p:cNvSpPr txBox="1"/>
          <p:nvPr/>
        </p:nvSpPr>
        <p:spPr>
          <a:xfrm flipH="1">
            <a:off x="5960905" y="1451609"/>
            <a:ext cx="1622560" cy="246221"/>
          </a:xfrm>
          <a:prstGeom prst="rect">
            <a:avLst/>
          </a:prstGeom>
          <a:noFill/>
        </p:spPr>
        <p:txBody>
          <a:bodyPr wrap="none" rtlCol="0">
            <a:spAutoFit/>
          </a:bodyPr>
          <a:lstStyle/>
          <a:p>
            <a:r>
              <a:rPr lang="en-US" sz="1000" dirty="0" smtClean="0"/>
              <a:t>Homes in zip code 96292</a:t>
            </a:r>
            <a:endParaRPr lang="en-US" sz="1000" dirty="0"/>
          </a:p>
        </p:txBody>
      </p:sp>
      <p:sp>
        <p:nvSpPr>
          <p:cNvPr id="12" name="TextBox 11"/>
          <p:cNvSpPr txBox="1"/>
          <p:nvPr/>
        </p:nvSpPr>
        <p:spPr>
          <a:xfrm>
            <a:off x="3835109" y="1444468"/>
            <a:ext cx="453970" cy="246221"/>
          </a:xfrm>
          <a:prstGeom prst="rect">
            <a:avLst/>
          </a:prstGeom>
          <a:noFill/>
        </p:spPr>
        <p:txBody>
          <a:bodyPr wrap="none" rtlCol="0">
            <a:spAutoFit/>
          </a:bodyPr>
          <a:lstStyle/>
          <a:p>
            <a:r>
              <a:rPr lang="en-US" sz="1000" dirty="0" smtClean="0"/>
              <a:t>Year</a:t>
            </a:r>
            <a:endParaRPr lang="en-US" sz="1000" dirty="0"/>
          </a:p>
        </p:txBody>
      </p:sp>
      <p:sp>
        <p:nvSpPr>
          <p:cNvPr id="13" name="TextBox 12"/>
          <p:cNvSpPr txBox="1"/>
          <p:nvPr/>
        </p:nvSpPr>
        <p:spPr>
          <a:xfrm>
            <a:off x="7637227" y="4074184"/>
            <a:ext cx="652743" cy="246221"/>
          </a:xfrm>
          <a:prstGeom prst="rect">
            <a:avLst/>
          </a:prstGeom>
          <a:noFill/>
        </p:spPr>
        <p:txBody>
          <a:bodyPr wrap="none" rtlCol="0">
            <a:spAutoFit/>
          </a:bodyPr>
          <a:lstStyle/>
          <a:p>
            <a:r>
              <a:rPr lang="en-US" sz="1000" dirty="0" smtClean="0"/>
              <a:t>Log(tax)</a:t>
            </a:r>
            <a:endParaRPr lang="en-US" sz="1000" dirty="0"/>
          </a:p>
        </p:txBody>
      </p:sp>
      <p:sp>
        <p:nvSpPr>
          <p:cNvPr id="14" name="TextBox 13"/>
          <p:cNvSpPr txBox="1"/>
          <p:nvPr/>
        </p:nvSpPr>
        <p:spPr>
          <a:xfrm>
            <a:off x="7637227" y="1444467"/>
            <a:ext cx="625492" cy="246221"/>
          </a:xfrm>
          <a:prstGeom prst="rect">
            <a:avLst/>
          </a:prstGeom>
          <a:noFill/>
        </p:spPr>
        <p:txBody>
          <a:bodyPr wrap="none" rtlCol="0">
            <a:spAutoFit/>
          </a:bodyPr>
          <a:lstStyle/>
          <a:p>
            <a:r>
              <a:rPr lang="en-US" sz="1000" dirty="0" err="1" smtClean="0"/>
              <a:t>logerror</a:t>
            </a:r>
            <a:endParaRPr lang="en-US" sz="1000" dirty="0"/>
          </a:p>
        </p:txBody>
      </p:sp>
      <p:sp>
        <p:nvSpPr>
          <p:cNvPr id="15" name="Oval 14"/>
          <p:cNvSpPr/>
          <p:nvPr/>
        </p:nvSpPr>
        <p:spPr>
          <a:xfrm>
            <a:off x="1459345" y="3343564"/>
            <a:ext cx="452582" cy="52647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54870" y="3343563"/>
            <a:ext cx="452582" cy="52647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354870" y="6008255"/>
            <a:ext cx="452582" cy="52647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89271" y="4197294"/>
            <a:ext cx="403106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mj-lt"/>
              </a:rPr>
              <a:t>Calculate the mean value of most important numerical features in each city and zip code</a:t>
            </a:r>
          </a:p>
          <a:p>
            <a:pPr marL="285750" indent="-285750">
              <a:buFont typeface="Arial" panose="020B0604020202020204" pitchFamily="34" charset="0"/>
              <a:buChar char="•"/>
            </a:pPr>
            <a:r>
              <a:rPr lang="en-US" sz="1600" dirty="0" smtClean="0">
                <a:latin typeface="+mj-lt"/>
              </a:rPr>
              <a:t>Compute the deviation of the features from mean value in city and zip code  </a:t>
            </a:r>
            <a:endParaRPr lang="en-US" sz="1600" dirty="0">
              <a:latin typeface="+mj-lt"/>
            </a:endParaRPr>
          </a:p>
        </p:txBody>
      </p:sp>
      <p:graphicFrame>
        <p:nvGraphicFramePr>
          <p:cNvPr id="19" name="Table 18"/>
          <p:cNvGraphicFramePr>
            <a:graphicFrameLocks noGrp="1"/>
          </p:cNvGraphicFramePr>
          <p:nvPr>
            <p:extLst>
              <p:ext uri="{D42A27DB-BD31-4B8C-83A1-F6EECF244321}">
                <p14:modId xmlns:p14="http://schemas.microsoft.com/office/powerpoint/2010/main" val="3524284673"/>
              </p:ext>
            </p:extLst>
          </p:nvPr>
        </p:nvGraphicFramePr>
        <p:xfrm>
          <a:off x="879499" y="5634962"/>
          <a:ext cx="3840839" cy="741680"/>
        </p:xfrm>
        <a:graphic>
          <a:graphicData uri="http://schemas.openxmlformats.org/drawingml/2006/table">
            <a:tbl>
              <a:tblPr firstRow="1" bandRow="1">
                <a:tableStyleId>{5C22544A-7EE6-4342-B048-85BDC9FD1C3A}</a:tableStyleId>
              </a:tblPr>
              <a:tblGrid>
                <a:gridCol w="1200024"/>
                <a:gridCol w="1061883"/>
                <a:gridCol w="1578932"/>
              </a:tblGrid>
              <a:tr h="370840">
                <a:tc>
                  <a:txBody>
                    <a:bodyPr/>
                    <a:lstStyle/>
                    <a:p>
                      <a:pPr algn="ctr"/>
                      <a:r>
                        <a:rPr lang="en-US" sz="1600" baseline="0" dirty="0" smtClean="0">
                          <a:latin typeface="+mj-lt"/>
                        </a:rPr>
                        <a:t>Before FE</a:t>
                      </a:r>
                      <a:endParaRPr lang="en-US" sz="1600" dirty="0">
                        <a:latin typeface="+mj-lt"/>
                      </a:endParaRPr>
                    </a:p>
                  </a:txBody>
                  <a:tcPr/>
                </a:tc>
                <a:tc>
                  <a:txBody>
                    <a:bodyPr/>
                    <a:lstStyle/>
                    <a:p>
                      <a:pPr algn="ctr"/>
                      <a:r>
                        <a:rPr lang="en-US" sz="1600" dirty="0" smtClean="0">
                          <a:latin typeface="+mj-lt"/>
                        </a:rPr>
                        <a:t>After FE</a:t>
                      </a:r>
                      <a:endParaRPr lang="en-US" sz="1600" dirty="0">
                        <a:latin typeface="+mj-lt"/>
                      </a:endParaRPr>
                    </a:p>
                  </a:txBody>
                  <a:tcPr/>
                </a:tc>
                <a:tc>
                  <a:txBody>
                    <a:bodyPr/>
                    <a:lstStyle/>
                    <a:p>
                      <a:pPr algn="ctr"/>
                      <a:r>
                        <a:rPr lang="en-US" sz="1600" dirty="0" smtClean="0">
                          <a:latin typeface="+mj-lt"/>
                        </a:rPr>
                        <a:t>Improvement</a:t>
                      </a:r>
                      <a:endParaRPr lang="en-US" sz="1600" dirty="0">
                        <a:latin typeface="+mj-lt"/>
                      </a:endParaRPr>
                    </a:p>
                  </a:txBody>
                  <a:tcPr/>
                </a:tc>
              </a:tr>
              <a:tr h="370840">
                <a:tc>
                  <a:txBody>
                    <a:bodyPr/>
                    <a:lstStyle/>
                    <a:p>
                      <a:pPr algn="ctr" fontAlgn="b"/>
                      <a:r>
                        <a:rPr lang="en-US" sz="1600" b="0" i="0" u="none" strike="noStrike" kern="1200" dirty="0" smtClean="0">
                          <a:solidFill>
                            <a:srgbClr val="000000"/>
                          </a:solidFill>
                          <a:effectLst/>
                          <a:latin typeface="+mj-lt"/>
                          <a:ea typeface="+mn-ea"/>
                          <a:cs typeface="+mn-cs"/>
                        </a:rPr>
                        <a:t>64.3953</a:t>
                      </a:r>
                      <a:endParaRPr lang="en-US" sz="1600" b="0" i="0" u="none" strike="noStrike" kern="1200" dirty="0">
                        <a:solidFill>
                          <a:srgbClr val="000000"/>
                        </a:solidFill>
                        <a:effectLst/>
                        <a:latin typeface="+mj-lt"/>
                        <a:ea typeface="+mn-ea"/>
                        <a:cs typeface="+mn-cs"/>
                      </a:endParaRPr>
                    </a:p>
                  </a:txBody>
                  <a:tcPr marL="9525" marR="9525" marT="9525" marB="0" anchor="b"/>
                </a:tc>
                <a:tc>
                  <a:txBody>
                    <a:bodyPr/>
                    <a:lstStyle/>
                    <a:p>
                      <a:pPr algn="ctr" fontAlgn="b"/>
                      <a:r>
                        <a:rPr lang="en-US" sz="1600" b="0" i="0" u="none" strike="noStrike" kern="1200" dirty="0" smtClean="0">
                          <a:solidFill>
                            <a:srgbClr val="000000"/>
                          </a:solidFill>
                          <a:effectLst/>
                          <a:latin typeface="+mj-lt"/>
                          <a:ea typeface="+mn-ea"/>
                          <a:cs typeface="+mn-cs"/>
                        </a:rPr>
                        <a:t>64.2911</a:t>
                      </a:r>
                      <a:endParaRPr lang="en-US" sz="1600" b="0" i="0" u="none" strike="noStrike" kern="1200" dirty="0">
                        <a:solidFill>
                          <a:srgbClr val="000000"/>
                        </a:solidFill>
                        <a:effectLst/>
                        <a:latin typeface="+mj-lt"/>
                        <a:ea typeface="+mn-ea"/>
                        <a:cs typeface="+mn-cs"/>
                      </a:endParaRPr>
                    </a:p>
                  </a:txBody>
                  <a:tcPr marL="9525" marR="9525" marT="9525" marB="0" anchor="b"/>
                </a:tc>
                <a:tc>
                  <a:txBody>
                    <a:bodyPr/>
                    <a:lstStyle/>
                    <a:p>
                      <a:pPr algn="ctr" fontAlgn="b"/>
                      <a:r>
                        <a:rPr lang="en-US" sz="1600" b="0" i="0" u="none" strike="noStrike" dirty="0" smtClean="0">
                          <a:solidFill>
                            <a:srgbClr val="000000"/>
                          </a:solidFill>
                          <a:effectLst/>
                          <a:latin typeface="+mj-lt"/>
                        </a:rPr>
                        <a:t>0.1042</a:t>
                      </a:r>
                      <a:endParaRPr lang="en-US" sz="1600" b="0" i="0" u="none" strike="noStrike" dirty="0">
                        <a:solidFill>
                          <a:srgbClr val="000000"/>
                        </a:solidFill>
                        <a:effectLst/>
                        <a:latin typeface="+mj-lt"/>
                      </a:endParaRPr>
                    </a:p>
                  </a:txBody>
                  <a:tcPr marL="9525" marR="9525" marT="9525" marB="0" anchor="b"/>
                </a:tc>
              </a:tr>
            </a:tbl>
          </a:graphicData>
        </a:graphic>
      </p:graphicFrame>
      <p:cxnSp>
        <p:nvCxnSpPr>
          <p:cNvPr id="21" name="Straight Arrow Connector 20"/>
          <p:cNvCxnSpPr/>
          <p:nvPr/>
        </p:nvCxnSpPr>
        <p:spPr>
          <a:xfrm>
            <a:off x="5469979" y="2267745"/>
            <a:ext cx="175491" cy="16625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597890" y="2267745"/>
            <a:ext cx="175491" cy="16625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469978" y="4915191"/>
            <a:ext cx="175491" cy="16625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24BBF3D7-F881-463A-A39F-12CB32322ECC}" type="slidenum">
              <a:rPr lang="en-US" smtClean="0"/>
              <a:t>20</a:t>
            </a:fld>
            <a:endParaRPr lang="en-US"/>
          </a:p>
        </p:txBody>
      </p:sp>
    </p:spTree>
    <p:extLst>
      <p:ext uri="{BB962C8B-B14F-4D97-AF65-F5344CB8AC3E}">
        <p14:creationId xmlns:p14="http://schemas.microsoft.com/office/powerpoint/2010/main" val="49504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animBg="1"/>
      <p:bldP spid="16" grpId="0" animBg="1"/>
      <p:bldP spid="17"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 models</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7703" t="75374" r="18794" b="9216"/>
          <a:stretch/>
        </p:blipFill>
        <p:spPr>
          <a:xfrm>
            <a:off x="1294581" y="5494021"/>
            <a:ext cx="6675120" cy="910715"/>
          </a:xfrm>
        </p:spPr>
      </p:pic>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7750" t="31472" r="18666" b="50593"/>
          <a:stretch/>
        </p:blipFill>
        <p:spPr>
          <a:xfrm>
            <a:off x="1294581" y="1385253"/>
            <a:ext cx="6675120" cy="103316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4665" y="2549938"/>
            <a:ext cx="527524" cy="56049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8199" y="2553354"/>
            <a:ext cx="546667" cy="55707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321" y="2553354"/>
            <a:ext cx="557079" cy="557079"/>
          </a:xfrm>
          <a:prstGeom prst="rect">
            <a:avLst/>
          </a:prstGeom>
        </p:spPr>
      </p:pic>
      <p:pic>
        <p:nvPicPr>
          <p:cNvPr id="12" name="Picture 11"/>
          <p:cNvPicPr>
            <a:picLocks noChangeAspect="1"/>
          </p:cNvPicPr>
          <p:nvPr/>
        </p:nvPicPr>
        <p:blipFill rotWithShape="1">
          <a:blip r:embed="rId8"/>
          <a:srcRect l="24927" t="16814" r="65541" b="66380"/>
          <a:stretch/>
        </p:blipFill>
        <p:spPr>
          <a:xfrm>
            <a:off x="6751987" y="2530361"/>
            <a:ext cx="584866" cy="580072"/>
          </a:xfrm>
          <a:prstGeom prst="rect">
            <a:avLst/>
          </a:prstGeom>
        </p:spPr>
      </p:pic>
      <p:sp>
        <p:nvSpPr>
          <p:cNvPr id="13" name="TextBox 12"/>
          <p:cNvSpPr txBox="1"/>
          <p:nvPr/>
        </p:nvSpPr>
        <p:spPr>
          <a:xfrm>
            <a:off x="5114115" y="3110433"/>
            <a:ext cx="588623" cy="307777"/>
          </a:xfrm>
          <a:prstGeom prst="rect">
            <a:avLst/>
          </a:prstGeom>
          <a:noFill/>
        </p:spPr>
        <p:txBody>
          <a:bodyPr wrap="none" rtlCol="0">
            <a:spAutoFit/>
          </a:bodyPr>
          <a:lstStyle/>
          <a:p>
            <a:r>
              <a:rPr lang="en-US" sz="1400" dirty="0" smtClean="0">
                <a:latin typeface="+mj-lt"/>
              </a:rPr>
              <a:t>64.33</a:t>
            </a:r>
            <a:endParaRPr lang="en-US" sz="1400" dirty="0">
              <a:latin typeface="+mj-lt"/>
            </a:endParaRPr>
          </a:p>
        </p:txBody>
      </p:sp>
      <p:sp>
        <p:nvSpPr>
          <p:cNvPr id="14" name="TextBox 13"/>
          <p:cNvSpPr txBox="1"/>
          <p:nvPr/>
        </p:nvSpPr>
        <p:spPr>
          <a:xfrm>
            <a:off x="6751987" y="3130689"/>
            <a:ext cx="588623" cy="307777"/>
          </a:xfrm>
          <a:prstGeom prst="rect">
            <a:avLst/>
          </a:prstGeom>
          <a:noFill/>
        </p:spPr>
        <p:txBody>
          <a:bodyPr wrap="none" rtlCol="0">
            <a:spAutoFit/>
          </a:bodyPr>
          <a:lstStyle/>
          <a:p>
            <a:r>
              <a:rPr lang="en-US" sz="1400" dirty="0" smtClean="0">
                <a:latin typeface="+mj-lt"/>
              </a:rPr>
              <a:t>64.26</a:t>
            </a:r>
            <a:endParaRPr lang="en-US" sz="1400" dirty="0">
              <a:latin typeface="+mj-lt"/>
            </a:endParaRPr>
          </a:p>
        </p:txBody>
      </p:sp>
      <p:sp>
        <p:nvSpPr>
          <p:cNvPr id="15" name="TextBox 14"/>
          <p:cNvSpPr txBox="1"/>
          <p:nvPr/>
        </p:nvSpPr>
        <p:spPr>
          <a:xfrm>
            <a:off x="3506793" y="3110432"/>
            <a:ext cx="588623" cy="307777"/>
          </a:xfrm>
          <a:prstGeom prst="rect">
            <a:avLst/>
          </a:prstGeom>
          <a:noFill/>
        </p:spPr>
        <p:txBody>
          <a:bodyPr wrap="none" rtlCol="0">
            <a:spAutoFit/>
          </a:bodyPr>
          <a:lstStyle/>
          <a:p>
            <a:r>
              <a:rPr lang="en-US" sz="1400" dirty="0" smtClean="0">
                <a:latin typeface="+mj-lt"/>
              </a:rPr>
              <a:t>64.37</a:t>
            </a:r>
            <a:endParaRPr lang="en-US" sz="1400" dirty="0">
              <a:latin typeface="+mj-lt"/>
            </a:endParaRPr>
          </a:p>
        </p:txBody>
      </p:sp>
      <p:sp>
        <p:nvSpPr>
          <p:cNvPr id="16" name="TextBox 15"/>
          <p:cNvSpPr txBox="1"/>
          <p:nvPr/>
        </p:nvSpPr>
        <p:spPr>
          <a:xfrm>
            <a:off x="1838371" y="3110432"/>
            <a:ext cx="588623" cy="307777"/>
          </a:xfrm>
          <a:prstGeom prst="rect">
            <a:avLst/>
          </a:prstGeom>
          <a:noFill/>
        </p:spPr>
        <p:txBody>
          <a:bodyPr wrap="none" rtlCol="0">
            <a:spAutoFit/>
          </a:bodyPr>
          <a:lstStyle/>
          <a:p>
            <a:r>
              <a:rPr lang="en-US" sz="1400" dirty="0" smtClean="0">
                <a:latin typeface="+mj-lt"/>
              </a:rPr>
              <a:t>64.39</a:t>
            </a:r>
            <a:endParaRPr lang="en-US" sz="1400" dirty="0">
              <a:latin typeface="+mj-lt"/>
            </a:endParaRPr>
          </a:p>
        </p:txBody>
      </p:sp>
      <mc:AlternateContent xmlns:mc="http://schemas.openxmlformats.org/markup-compatibility/2006" xmlns:a14="http://schemas.microsoft.com/office/drawing/2010/main">
        <mc:Choice Requires="a14">
          <p:sp>
            <p:nvSpPr>
              <p:cNvPr id="28" name="TextBox 27"/>
              <p:cNvSpPr txBox="1"/>
              <p:nvPr/>
            </p:nvSpPr>
            <p:spPr>
              <a:xfrm>
                <a:off x="1767028" y="4648118"/>
                <a:ext cx="785664" cy="307777"/>
              </a:xfrm>
              <a:prstGeom prst="rect">
                <a:avLst/>
              </a:prstGeom>
              <a:noFill/>
            </p:spPr>
            <p:txBody>
              <a:bodyPr wrap="none" rtlCol="0">
                <a:spAutoFit/>
              </a:bodyPr>
              <a:lstStyle/>
              <a:p>
                <a14:m>
                  <m:oMath xmlns:m="http://schemas.openxmlformats.org/officeDocument/2006/math">
                    <m:r>
                      <a:rPr lang="en-US" sz="1400" i="1">
                        <a:latin typeface="Cambria Math" panose="02040503050406030204" pitchFamily="18" charset="0"/>
                        <a:ea typeface="Cambria Math" panose="02040503050406030204" pitchFamily="18" charset="0"/>
                      </a:rPr>
                      <m:t>𝜆</m:t>
                    </m:r>
                  </m:oMath>
                </a14:m>
                <a:r>
                  <a:rPr lang="en-US" sz="1400" dirty="0" smtClean="0">
                    <a:latin typeface="+mj-lt"/>
                  </a:rPr>
                  <a:t> = 0.20</a:t>
                </a:r>
                <a:endParaRPr lang="en-US" sz="1400" dirty="0">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767028" y="4648118"/>
                <a:ext cx="785664" cy="307777"/>
              </a:xfrm>
              <a:prstGeom prst="rect">
                <a:avLst/>
              </a:prstGeom>
              <a:blipFill rotWithShape="0">
                <a:blip r:embed="rId9"/>
                <a:stretch>
                  <a:fillRect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387479" y="4648118"/>
                <a:ext cx="808106" cy="307777"/>
              </a:xfrm>
              <a:prstGeom prst="rect">
                <a:avLst/>
              </a:prstGeom>
              <a:noFill/>
            </p:spPr>
            <p:txBody>
              <a:bodyPr wrap="none" rtlCol="0">
                <a:spAutoFit/>
              </a:bodyPr>
              <a:lstStyle/>
              <a:p>
                <a14:m>
                  <m:oMath xmlns:m="http://schemas.openxmlformats.org/officeDocument/2006/math">
                    <m:r>
                      <a:rPr lang="en-US" sz="1400" i="1">
                        <a:latin typeface="Cambria Math" panose="02040503050406030204" pitchFamily="18" charset="0"/>
                        <a:ea typeface="Cambria Math" panose="02040503050406030204" pitchFamily="18" charset="0"/>
                      </a:rPr>
                      <m:t>𝜆</m:t>
                    </m:r>
                  </m:oMath>
                </a14:m>
                <a:r>
                  <a:rPr lang="en-US" sz="1400" dirty="0"/>
                  <a:t> = 0</a:t>
                </a:r>
                <a:r>
                  <a:rPr lang="en-US" sz="1400" dirty="0" smtClean="0">
                    <a:latin typeface="+mj-lt"/>
                  </a:rPr>
                  <a:t>.22</a:t>
                </a:r>
                <a:endParaRPr lang="en-US" sz="1400" dirty="0">
                  <a:latin typeface="+mj-lt"/>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387479" y="4648118"/>
                <a:ext cx="808106" cy="307777"/>
              </a:xfrm>
              <a:prstGeom prst="rect">
                <a:avLst/>
              </a:prstGeom>
              <a:blipFill rotWithShape="0">
                <a:blip r:embed="rId10"/>
                <a:stretch>
                  <a:fillRect t="-1961" r="-758"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057273" y="4648118"/>
                <a:ext cx="866262" cy="307777"/>
              </a:xfrm>
              <a:prstGeom prst="rect">
                <a:avLst/>
              </a:prstGeom>
              <a:noFill/>
            </p:spPr>
            <p:txBody>
              <a:bodyPr wrap="square" rtlCol="0">
                <a:spAutoFit/>
              </a:bodyPr>
              <a:lstStyle/>
              <a:p>
                <a14:m>
                  <m:oMath xmlns:m="http://schemas.openxmlformats.org/officeDocument/2006/math">
                    <m:r>
                      <a:rPr lang="en-US" sz="1400" i="1">
                        <a:latin typeface="Cambria Math" panose="02040503050406030204" pitchFamily="18" charset="0"/>
                        <a:ea typeface="Cambria Math" panose="02040503050406030204" pitchFamily="18" charset="0"/>
                      </a:rPr>
                      <m:t>𝜆</m:t>
                    </m:r>
                  </m:oMath>
                </a14:m>
                <a:r>
                  <a:rPr lang="en-US" sz="1400" dirty="0"/>
                  <a:t> = 0</a:t>
                </a:r>
                <a:r>
                  <a:rPr lang="en-US" sz="1400" dirty="0" smtClean="0">
                    <a:latin typeface="+mj-lt"/>
                  </a:rPr>
                  <a:t>.08</a:t>
                </a:r>
                <a:endParaRPr lang="en-US" sz="1400" dirty="0">
                  <a:latin typeface="+mj-l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057273" y="4648118"/>
                <a:ext cx="866262" cy="307777"/>
              </a:xfrm>
              <a:prstGeom prst="rect">
                <a:avLst/>
              </a:prstGeom>
              <a:blipFill rotWithShape="0">
                <a:blip r:embed="rId11"/>
                <a:stretch>
                  <a:fillRect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685251" y="4648118"/>
                <a:ext cx="718338" cy="307777"/>
              </a:xfrm>
              <a:prstGeom prst="rect">
                <a:avLst/>
              </a:prstGeom>
              <a:noFill/>
            </p:spPr>
            <p:txBody>
              <a:bodyPr wrap="none" rtlCol="0">
                <a:spAutoFit/>
              </a:bodyPr>
              <a:lstStyle/>
              <a:p>
                <a14:m>
                  <m:oMath xmlns:m="http://schemas.openxmlformats.org/officeDocument/2006/math">
                    <m:r>
                      <a:rPr lang="en-US" sz="1400" i="1">
                        <a:latin typeface="Cambria Math" panose="02040503050406030204" pitchFamily="18" charset="0"/>
                        <a:ea typeface="Cambria Math" panose="02040503050406030204" pitchFamily="18" charset="0"/>
                      </a:rPr>
                      <m:t>𝜆</m:t>
                    </m:r>
                  </m:oMath>
                </a14:m>
                <a:r>
                  <a:rPr lang="en-US" sz="1400" dirty="0"/>
                  <a:t> = 0</a:t>
                </a:r>
                <a:r>
                  <a:rPr lang="en-US" sz="1400" dirty="0" smtClean="0">
                    <a:latin typeface="+mj-lt"/>
                  </a:rPr>
                  <a:t>.5</a:t>
                </a:r>
                <a:endParaRPr lang="en-US" sz="1400" dirty="0">
                  <a:latin typeface="+mj-lt"/>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685251" y="4648118"/>
                <a:ext cx="718338" cy="307777"/>
              </a:xfrm>
              <a:prstGeom prst="rect">
                <a:avLst/>
              </a:prstGeom>
              <a:blipFill rotWithShape="0">
                <a:blip r:embed="rId12"/>
                <a:stretch>
                  <a:fillRect t="-1961" r="-1709"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595331" y="3724125"/>
                <a:ext cx="1940981"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𝑝𝑟𝑒𝑑𝑖𝑐𝑡𝑖𝑜𝑛</m:t>
                          </m:r>
                        </m:e>
                      </m:nary>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3595331" y="3724125"/>
                <a:ext cx="1940981" cy="670761"/>
              </a:xfrm>
              <a:prstGeom prst="rect">
                <a:avLst/>
              </a:prstGeom>
              <a:blipFill rotWithShape="0">
                <a:blip r:embed="rId1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4BBF3D7-F881-463A-A39F-12CB32322ECC}" type="slidenum">
              <a:rPr lang="en-US" smtClean="0"/>
              <a:t>21</a:t>
            </a:fld>
            <a:endParaRPr lang="en-US"/>
          </a:p>
        </p:txBody>
      </p:sp>
    </p:spTree>
    <p:extLst>
      <p:ext uri="{BB962C8B-B14F-4D97-AF65-F5344CB8AC3E}">
        <p14:creationId xmlns:p14="http://schemas.microsoft.com/office/powerpoint/2010/main" val="902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8" grpId="0"/>
      <p:bldP spid="29" grpId="0"/>
      <p:bldP spid="30" grpId="0"/>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a:t>
            </a:r>
            <a:r>
              <a:rPr lang="en-US" dirty="0" smtClean="0"/>
              <a:t>engineering</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65" y="1539004"/>
            <a:ext cx="3383280" cy="26582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690" y="1539004"/>
            <a:ext cx="3383280" cy="263287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690" y="4179022"/>
            <a:ext cx="3383280" cy="2678978"/>
          </a:xfrm>
          <a:prstGeom prst="rect">
            <a:avLst/>
          </a:prstGeom>
        </p:spPr>
      </p:pic>
      <p:sp>
        <p:nvSpPr>
          <p:cNvPr id="10" name="TextBox 9"/>
          <p:cNvSpPr txBox="1"/>
          <p:nvPr/>
        </p:nvSpPr>
        <p:spPr>
          <a:xfrm flipH="1">
            <a:off x="2067380" y="1444468"/>
            <a:ext cx="1622560" cy="246221"/>
          </a:xfrm>
          <a:prstGeom prst="rect">
            <a:avLst/>
          </a:prstGeom>
          <a:noFill/>
        </p:spPr>
        <p:txBody>
          <a:bodyPr wrap="none" rtlCol="0">
            <a:spAutoFit/>
          </a:bodyPr>
          <a:lstStyle/>
          <a:p>
            <a:r>
              <a:rPr lang="en-US" sz="1000" dirty="0" smtClean="0"/>
              <a:t>Homes in zip code 96292</a:t>
            </a:r>
            <a:endParaRPr lang="en-US" sz="1000" dirty="0"/>
          </a:p>
        </p:txBody>
      </p:sp>
      <p:sp>
        <p:nvSpPr>
          <p:cNvPr id="11" name="TextBox 10"/>
          <p:cNvSpPr txBox="1"/>
          <p:nvPr/>
        </p:nvSpPr>
        <p:spPr>
          <a:xfrm flipH="1">
            <a:off x="5960905" y="1451609"/>
            <a:ext cx="1622560" cy="246221"/>
          </a:xfrm>
          <a:prstGeom prst="rect">
            <a:avLst/>
          </a:prstGeom>
          <a:noFill/>
        </p:spPr>
        <p:txBody>
          <a:bodyPr wrap="none" rtlCol="0">
            <a:spAutoFit/>
          </a:bodyPr>
          <a:lstStyle/>
          <a:p>
            <a:r>
              <a:rPr lang="en-US" sz="1000" dirty="0" smtClean="0"/>
              <a:t>Homes in zip code 96292</a:t>
            </a:r>
            <a:endParaRPr lang="en-US" sz="1000" dirty="0"/>
          </a:p>
        </p:txBody>
      </p:sp>
      <p:sp>
        <p:nvSpPr>
          <p:cNvPr id="12" name="TextBox 11"/>
          <p:cNvSpPr txBox="1"/>
          <p:nvPr/>
        </p:nvSpPr>
        <p:spPr>
          <a:xfrm>
            <a:off x="3835109" y="1444468"/>
            <a:ext cx="453970" cy="246221"/>
          </a:xfrm>
          <a:prstGeom prst="rect">
            <a:avLst/>
          </a:prstGeom>
          <a:noFill/>
        </p:spPr>
        <p:txBody>
          <a:bodyPr wrap="none" rtlCol="0">
            <a:spAutoFit/>
          </a:bodyPr>
          <a:lstStyle/>
          <a:p>
            <a:r>
              <a:rPr lang="en-US" sz="1000" dirty="0" smtClean="0"/>
              <a:t>Year</a:t>
            </a:r>
            <a:endParaRPr lang="en-US" sz="1000" dirty="0"/>
          </a:p>
        </p:txBody>
      </p:sp>
      <p:sp>
        <p:nvSpPr>
          <p:cNvPr id="13" name="TextBox 12"/>
          <p:cNvSpPr txBox="1"/>
          <p:nvPr/>
        </p:nvSpPr>
        <p:spPr>
          <a:xfrm>
            <a:off x="7637227" y="4074184"/>
            <a:ext cx="652743" cy="246221"/>
          </a:xfrm>
          <a:prstGeom prst="rect">
            <a:avLst/>
          </a:prstGeom>
          <a:noFill/>
        </p:spPr>
        <p:txBody>
          <a:bodyPr wrap="none" rtlCol="0">
            <a:spAutoFit/>
          </a:bodyPr>
          <a:lstStyle/>
          <a:p>
            <a:r>
              <a:rPr lang="en-US" sz="1000" dirty="0" smtClean="0"/>
              <a:t>Log(tax)</a:t>
            </a:r>
            <a:endParaRPr lang="en-US" sz="1000" dirty="0"/>
          </a:p>
        </p:txBody>
      </p:sp>
      <p:sp>
        <p:nvSpPr>
          <p:cNvPr id="14" name="TextBox 13"/>
          <p:cNvSpPr txBox="1"/>
          <p:nvPr/>
        </p:nvSpPr>
        <p:spPr>
          <a:xfrm>
            <a:off x="7637227" y="1444467"/>
            <a:ext cx="625492" cy="246221"/>
          </a:xfrm>
          <a:prstGeom prst="rect">
            <a:avLst/>
          </a:prstGeom>
          <a:noFill/>
        </p:spPr>
        <p:txBody>
          <a:bodyPr wrap="none" rtlCol="0">
            <a:spAutoFit/>
          </a:bodyPr>
          <a:lstStyle/>
          <a:p>
            <a:r>
              <a:rPr lang="en-US" sz="1000" dirty="0" err="1" smtClean="0"/>
              <a:t>logerror</a:t>
            </a:r>
            <a:endParaRPr lang="en-US" sz="1000" dirty="0"/>
          </a:p>
        </p:txBody>
      </p:sp>
      <p:sp>
        <p:nvSpPr>
          <p:cNvPr id="18" name="TextBox 17"/>
          <p:cNvSpPr txBox="1"/>
          <p:nvPr/>
        </p:nvSpPr>
        <p:spPr>
          <a:xfrm>
            <a:off x="689270" y="4197294"/>
            <a:ext cx="4217419"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mj-lt"/>
              </a:rPr>
              <a:t>Calculate the average over k nearest neighbors for each property and compute the difference between mean and actual value</a:t>
            </a:r>
          </a:p>
          <a:p>
            <a:pPr marL="285750" indent="-285750">
              <a:buFont typeface="Arial" panose="020B0604020202020204" pitchFamily="34" charset="0"/>
              <a:buChar char="•"/>
            </a:pPr>
            <a:r>
              <a:rPr lang="en-US" sz="1600" dirty="0" smtClean="0">
                <a:latin typeface="+mj-lt"/>
              </a:rPr>
              <a:t>Optimize the k value (k=50)  </a:t>
            </a:r>
            <a:endParaRPr lang="en-US" sz="1600" dirty="0">
              <a:latin typeface="+mj-lt"/>
            </a:endParaRPr>
          </a:p>
        </p:txBody>
      </p:sp>
      <p:graphicFrame>
        <p:nvGraphicFramePr>
          <p:cNvPr id="19" name="Table 18"/>
          <p:cNvGraphicFramePr>
            <a:graphicFrameLocks noGrp="1"/>
          </p:cNvGraphicFramePr>
          <p:nvPr>
            <p:extLst>
              <p:ext uri="{D42A27DB-BD31-4B8C-83A1-F6EECF244321}">
                <p14:modId xmlns:p14="http://schemas.microsoft.com/office/powerpoint/2010/main" val="84928268"/>
              </p:ext>
            </p:extLst>
          </p:nvPr>
        </p:nvGraphicFramePr>
        <p:xfrm>
          <a:off x="879499" y="5634962"/>
          <a:ext cx="3840839" cy="741680"/>
        </p:xfrm>
        <a:graphic>
          <a:graphicData uri="http://schemas.openxmlformats.org/drawingml/2006/table">
            <a:tbl>
              <a:tblPr firstRow="1" bandRow="1">
                <a:tableStyleId>{5C22544A-7EE6-4342-B048-85BDC9FD1C3A}</a:tableStyleId>
              </a:tblPr>
              <a:tblGrid>
                <a:gridCol w="1200024"/>
                <a:gridCol w="1061883"/>
                <a:gridCol w="1578932"/>
              </a:tblGrid>
              <a:tr h="370840">
                <a:tc>
                  <a:txBody>
                    <a:bodyPr/>
                    <a:lstStyle/>
                    <a:p>
                      <a:pPr algn="ctr"/>
                      <a:r>
                        <a:rPr lang="en-US" sz="1600" baseline="0" dirty="0" smtClean="0">
                          <a:latin typeface="+mj-lt"/>
                        </a:rPr>
                        <a:t>Before FE</a:t>
                      </a:r>
                      <a:endParaRPr lang="en-US" sz="1600" dirty="0">
                        <a:latin typeface="+mj-lt"/>
                      </a:endParaRPr>
                    </a:p>
                  </a:txBody>
                  <a:tcPr/>
                </a:tc>
                <a:tc>
                  <a:txBody>
                    <a:bodyPr/>
                    <a:lstStyle/>
                    <a:p>
                      <a:pPr algn="ctr"/>
                      <a:r>
                        <a:rPr lang="en-US" sz="1600" dirty="0" smtClean="0">
                          <a:latin typeface="+mj-lt"/>
                        </a:rPr>
                        <a:t>After FE</a:t>
                      </a:r>
                      <a:endParaRPr lang="en-US" sz="1600" dirty="0">
                        <a:latin typeface="+mj-lt"/>
                      </a:endParaRPr>
                    </a:p>
                  </a:txBody>
                  <a:tcPr/>
                </a:tc>
                <a:tc>
                  <a:txBody>
                    <a:bodyPr/>
                    <a:lstStyle/>
                    <a:p>
                      <a:pPr algn="ctr"/>
                      <a:r>
                        <a:rPr lang="en-US" sz="1600" dirty="0" smtClean="0">
                          <a:latin typeface="+mj-lt"/>
                        </a:rPr>
                        <a:t>Improvement</a:t>
                      </a:r>
                      <a:endParaRPr lang="en-US" sz="1600" dirty="0">
                        <a:latin typeface="+mj-lt"/>
                      </a:endParaRPr>
                    </a:p>
                  </a:txBody>
                  <a:tcPr/>
                </a:tc>
              </a:tr>
              <a:tr h="370840">
                <a:tc>
                  <a:txBody>
                    <a:bodyPr/>
                    <a:lstStyle/>
                    <a:p>
                      <a:pPr algn="ctr" fontAlgn="b"/>
                      <a:r>
                        <a:rPr lang="en-US" sz="1600" b="0" i="0" u="none" strike="noStrike" kern="1200" dirty="0" smtClean="0">
                          <a:solidFill>
                            <a:srgbClr val="000000"/>
                          </a:solidFill>
                          <a:effectLst/>
                          <a:latin typeface="+mj-lt"/>
                          <a:ea typeface="+mn-ea"/>
                          <a:cs typeface="+mn-cs"/>
                        </a:rPr>
                        <a:t>64.2674</a:t>
                      </a:r>
                      <a:endParaRPr lang="en-US" sz="1600" b="0" i="0" u="none" strike="noStrike" kern="1200" dirty="0">
                        <a:solidFill>
                          <a:srgbClr val="000000"/>
                        </a:solidFill>
                        <a:effectLst/>
                        <a:latin typeface="+mj-lt"/>
                        <a:ea typeface="+mn-ea"/>
                        <a:cs typeface="+mn-cs"/>
                      </a:endParaRPr>
                    </a:p>
                  </a:txBody>
                  <a:tcPr marL="9525" marR="9525" marT="9525" marB="0" anchor="b"/>
                </a:tc>
                <a:tc>
                  <a:txBody>
                    <a:bodyPr/>
                    <a:lstStyle/>
                    <a:p>
                      <a:pPr algn="ctr" fontAlgn="b"/>
                      <a:r>
                        <a:rPr lang="en-US" sz="1600" b="0" i="0" u="none" strike="noStrike" kern="1200" dirty="0" smtClean="0">
                          <a:solidFill>
                            <a:srgbClr val="000000"/>
                          </a:solidFill>
                          <a:effectLst/>
                          <a:latin typeface="+mj-lt"/>
                          <a:ea typeface="+mn-ea"/>
                          <a:cs typeface="+mn-cs"/>
                        </a:rPr>
                        <a:t>64.1472</a:t>
                      </a:r>
                      <a:endParaRPr lang="en-US" sz="1600" b="0" i="0" u="none" strike="noStrike" kern="1200" dirty="0">
                        <a:solidFill>
                          <a:srgbClr val="000000"/>
                        </a:solidFill>
                        <a:effectLst/>
                        <a:latin typeface="+mj-lt"/>
                        <a:ea typeface="+mn-ea"/>
                        <a:cs typeface="+mn-cs"/>
                      </a:endParaRPr>
                    </a:p>
                  </a:txBody>
                  <a:tcPr marL="9525" marR="9525" marT="9525" marB="0" anchor="b"/>
                </a:tc>
                <a:tc>
                  <a:txBody>
                    <a:bodyPr/>
                    <a:lstStyle/>
                    <a:p>
                      <a:pPr algn="ctr" fontAlgn="b"/>
                      <a:r>
                        <a:rPr lang="en-US" sz="1600" b="0" i="0" u="none" strike="noStrike" dirty="0" smtClean="0">
                          <a:solidFill>
                            <a:srgbClr val="000000"/>
                          </a:solidFill>
                          <a:effectLst/>
                          <a:latin typeface="+mj-lt"/>
                        </a:rPr>
                        <a:t>0.1202</a:t>
                      </a:r>
                      <a:endParaRPr lang="en-US" sz="1600" b="0" i="0" u="none" strike="noStrike" dirty="0">
                        <a:solidFill>
                          <a:srgbClr val="000000"/>
                        </a:solidFill>
                        <a:effectLst/>
                        <a:latin typeface="+mj-lt"/>
                      </a:endParaRPr>
                    </a:p>
                  </a:txBody>
                  <a:tcPr marL="9525" marR="9525" marT="9525" marB="0" anchor="b"/>
                </a:tc>
              </a:tr>
            </a:tbl>
          </a:graphicData>
        </a:graphic>
      </p:graphicFrame>
      <p:cxnSp>
        <p:nvCxnSpPr>
          <p:cNvPr id="23" name="Straight Arrow Connector 22"/>
          <p:cNvCxnSpPr/>
          <p:nvPr/>
        </p:nvCxnSpPr>
        <p:spPr>
          <a:xfrm flipH="1">
            <a:off x="5807452" y="2302813"/>
            <a:ext cx="117769" cy="142875"/>
          </a:xfrm>
          <a:prstGeom prst="straightConnector1">
            <a:avLst/>
          </a:prstGeom>
          <a:ln w="25400">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808123" y="4963540"/>
            <a:ext cx="117769" cy="142875"/>
          </a:xfrm>
          <a:prstGeom prst="straightConnector1">
            <a:avLst/>
          </a:prstGeom>
          <a:ln w="25400">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927386" y="2302813"/>
            <a:ext cx="117769" cy="142875"/>
          </a:xfrm>
          <a:prstGeom prst="straightConnector1">
            <a:avLst/>
          </a:prstGeom>
          <a:ln w="254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08286" y="2123922"/>
            <a:ext cx="731520" cy="731520"/>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Oval 24"/>
          <p:cNvSpPr/>
          <p:nvPr/>
        </p:nvSpPr>
        <p:spPr>
          <a:xfrm>
            <a:off x="5386866" y="2109447"/>
            <a:ext cx="731520" cy="731520"/>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Oval 29"/>
          <p:cNvSpPr/>
          <p:nvPr/>
        </p:nvSpPr>
        <p:spPr>
          <a:xfrm>
            <a:off x="5386866" y="4778339"/>
            <a:ext cx="731520" cy="731520"/>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24BBF3D7-F881-463A-A39F-12CB32322ECC}" type="slidenum">
              <a:rPr lang="en-US" smtClean="0"/>
              <a:t>22</a:t>
            </a:fld>
            <a:endParaRPr lang="en-US"/>
          </a:p>
        </p:txBody>
      </p:sp>
    </p:spTree>
    <p:extLst>
      <p:ext uri="{BB962C8B-B14F-4D97-AF65-F5344CB8AC3E}">
        <p14:creationId xmlns:p14="http://schemas.microsoft.com/office/powerpoint/2010/main" val="23440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animBg="1"/>
      <p:bldP spid="25"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Kaggle</a:t>
            </a:r>
            <a:r>
              <a:rPr lang="en-US" dirty="0" smtClean="0">
                <a:solidFill>
                  <a:srgbClr val="FF0000"/>
                </a:solidFill>
              </a:rPr>
              <a:t> </a:t>
            </a:r>
            <a:r>
              <a:rPr lang="en-US" dirty="0" smtClean="0"/>
              <a:t>competition or gambling</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900" y="3797876"/>
            <a:ext cx="4062315" cy="3060124"/>
          </a:xfrm>
          <a:prstGeom prst="rect">
            <a:avLst/>
          </a:prstGeom>
        </p:spPr>
      </p:pic>
      <p:sp>
        <p:nvSpPr>
          <p:cNvPr id="8" name="TextBox 7"/>
          <p:cNvSpPr txBox="1"/>
          <p:nvPr/>
        </p:nvSpPr>
        <p:spPr>
          <a:xfrm>
            <a:off x="502920" y="1439882"/>
            <a:ext cx="6277681" cy="338554"/>
          </a:xfrm>
          <a:prstGeom prst="rect">
            <a:avLst/>
          </a:prstGeom>
          <a:noFill/>
        </p:spPr>
        <p:txBody>
          <a:bodyPr wrap="none" rtlCol="0">
            <a:spAutoFit/>
          </a:bodyPr>
          <a:lstStyle/>
          <a:p>
            <a:r>
              <a:rPr lang="en-US" sz="1600" dirty="0" smtClean="0">
                <a:latin typeface="+mj-lt"/>
              </a:rPr>
              <a:t>The </a:t>
            </a:r>
            <a:r>
              <a:rPr lang="en-US" sz="1600" dirty="0">
                <a:latin typeface="+mj-lt"/>
              </a:rPr>
              <a:t>final leaderboard </a:t>
            </a:r>
            <a:r>
              <a:rPr lang="en-US" sz="1600" dirty="0" smtClean="0">
                <a:latin typeface="+mj-lt"/>
              </a:rPr>
              <a:t>score is calculated only for two selected submission</a:t>
            </a:r>
            <a:endParaRPr lang="en-US" sz="1600" dirty="0">
              <a:latin typeface="+mj-lt"/>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88" y="1816189"/>
            <a:ext cx="8034664" cy="1981687"/>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23</a:t>
            </a:fld>
            <a:endParaRPr lang="en-US"/>
          </a:p>
        </p:txBody>
      </p:sp>
      <p:sp>
        <p:nvSpPr>
          <p:cNvPr id="5" name="TextBox 4"/>
          <p:cNvSpPr txBox="1"/>
          <p:nvPr/>
        </p:nvSpPr>
        <p:spPr>
          <a:xfrm rot="16200000">
            <a:off x="6058811" y="4780022"/>
            <a:ext cx="1287407" cy="307777"/>
          </a:xfrm>
          <a:prstGeom prst="rect">
            <a:avLst/>
          </a:prstGeom>
          <a:noFill/>
        </p:spPr>
        <p:txBody>
          <a:bodyPr wrap="square" rtlCol="0">
            <a:spAutoFit/>
          </a:bodyPr>
          <a:lstStyle/>
          <a:p>
            <a:r>
              <a:rPr lang="en-US" sz="1400" dirty="0" smtClean="0"/>
              <a:t>LB score</a:t>
            </a:r>
            <a:endParaRPr lang="en-US" sz="1400" dirty="0"/>
          </a:p>
        </p:txBody>
      </p:sp>
    </p:spTree>
    <p:extLst>
      <p:ext uri="{BB962C8B-B14F-4D97-AF65-F5344CB8AC3E}">
        <p14:creationId xmlns:p14="http://schemas.microsoft.com/office/powerpoint/2010/main" val="374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methods</a:t>
            </a:r>
            <a:endParaRPr lang="en-US" dirty="0"/>
          </a:p>
        </p:txBody>
      </p:sp>
      <p:sp>
        <p:nvSpPr>
          <p:cNvPr id="3" name="Content Placeholder 2"/>
          <p:cNvSpPr>
            <a:spLocks noGrp="1"/>
          </p:cNvSpPr>
          <p:nvPr>
            <p:ph idx="1"/>
          </p:nvPr>
        </p:nvSpPr>
        <p:spPr>
          <a:xfrm>
            <a:off x="502920" y="1444625"/>
            <a:ext cx="8229600" cy="917575"/>
          </a:xfrm>
        </p:spPr>
        <p:txBody>
          <a:bodyPr/>
          <a:lstStyle/>
          <a:p>
            <a:r>
              <a:rPr lang="en-US" dirty="0" smtClean="0"/>
              <a:t>Stacked model</a:t>
            </a:r>
          </a:p>
          <a:p>
            <a:pPr marL="0" indent="0" algn="just">
              <a:spcBef>
                <a:spcPts val="600"/>
              </a:spcBef>
              <a:buNone/>
            </a:pPr>
            <a:endParaRPr lang="en-US" sz="1400" dirty="0"/>
          </a:p>
        </p:txBody>
      </p:sp>
      <p:sp>
        <p:nvSpPr>
          <p:cNvPr id="4" name="Rounded Rectangle 3"/>
          <p:cNvSpPr/>
          <p:nvPr/>
        </p:nvSpPr>
        <p:spPr>
          <a:xfrm>
            <a:off x="652504" y="2554933"/>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1</a:t>
            </a:r>
            <a:endParaRPr lang="en-US" sz="1300" b="1" dirty="0">
              <a:solidFill>
                <a:schemeClr val="tx1"/>
              </a:solidFill>
            </a:endParaRPr>
          </a:p>
        </p:txBody>
      </p:sp>
      <p:sp>
        <p:nvSpPr>
          <p:cNvPr id="5" name="Rounded Rectangle 4"/>
          <p:cNvSpPr/>
          <p:nvPr/>
        </p:nvSpPr>
        <p:spPr>
          <a:xfrm>
            <a:off x="652504" y="3226444"/>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2</a:t>
            </a:r>
            <a:endParaRPr lang="en-US" sz="1300" b="1" dirty="0">
              <a:solidFill>
                <a:schemeClr val="tx1"/>
              </a:solidFill>
            </a:endParaRPr>
          </a:p>
        </p:txBody>
      </p:sp>
      <p:sp>
        <p:nvSpPr>
          <p:cNvPr id="6" name="Rounded Rectangle 5"/>
          <p:cNvSpPr/>
          <p:nvPr/>
        </p:nvSpPr>
        <p:spPr>
          <a:xfrm>
            <a:off x="652504" y="3897955"/>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3</a:t>
            </a:r>
            <a:endParaRPr lang="en-US" sz="1300" b="1" dirty="0">
              <a:solidFill>
                <a:schemeClr val="tx1"/>
              </a:solidFill>
            </a:endParaRPr>
          </a:p>
        </p:txBody>
      </p:sp>
      <p:sp>
        <p:nvSpPr>
          <p:cNvPr id="7" name="Rounded Rectangle 6"/>
          <p:cNvSpPr/>
          <p:nvPr/>
        </p:nvSpPr>
        <p:spPr>
          <a:xfrm>
            <a:off x="652504" y="5472755"/>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N</a:t>
            </a:r>
            <a:endParaRPr lang="en-US" sz="1300" b="1" dirty="0">
              <a:solidFill>
                <a:schemeClr val="tx1"/>
              </a:solidFill>
            </a:endParaRPr>
          </a:p>
        </p:txBody>
      </p:sp>
      <p:cxnSp>
        <p:nvCxnSpPr>
          <p:cNvPr id="8" name="Straight Arrow Connector 7"/>
          <p:cNvCxnSpPr>
            <a:endCxn id="13" idx="1"/>
          </p:cNvCxnSpPr>
          <p:nvPr/>
        </p:nvCxnSpPr>
        <p:spPr>
          <a:xfrm>
            <a:off x="1765300" y="2780651"/>
            <a:ext cx="1645917" cy="682525"/>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p:cNvCxnSpPr/>
          <p:nvPr/>
        </p:nvCxnSpPr>
        <p:spPr>
          <a:xfrm flipV="1">
            <a:off x="1765300" y="3441698"/>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p:cNvCxnSpPr>
            <a:endCxn id="13" idx="1"/>
          </p:cNvCxnSpPr>
          <p:nvPr/>
        </p:nvCxnSpPr>
        <p:spPr>
          <a:xfrm flipV="1">
            <a:off x="1765300" y="3463176"/>
            <a:ext cx="1645917" cy="650033"/>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p:cNvCxnSpPr>
            <a:endCxn id="13" idx="1"/>
          </p:cNvCxnSpPr>
          <p:nvPr/>
        </p:nvCxnSpPr>
        <p:spPr>
          <a:xfrm flipV="1">
            <a:off x="1765300" y="3463176"/>
            <a:ext cx="1645917" cy="2224833"/>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 name="Rounded Rectangle 12"/>
          <p:cNvSpPr/>
          <p:nvPr/>
        </p:nvSpPr>
        <p:spPr>
          <a:xfrm>
            <a:off x="3411217" y="3243717"/>
            <a:ext cx="1264019"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Combine 1</a:t>
            </a:r>
            <a:endParaRPr lang="en-US" sz="1300" b="1" dirty="0">
              <a:solidFill>
                <a:schemeClr val="tx1"/>
              </a:solidFill>
            </a:endParaRPr>
          </a:p>
        </p:txBody>
      </p:sp>
      <p:sp>
        <p:nvSpPr>
          <p:cNvPr id="14" name="Rounded Rectangle 13"/>
          <p:cNvSpPr/>
          <p:nvPr/>
        </p:nvSpPr>
        <p:spPr>
          <a:xfrm>
            <a:off x="3411219" y="4581866"/>
            <a:ext cx="1264017"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Combine 2</a:t>
            </a:r>
            <a:endParaRPr lang="en-US" sz="1300" b="1" dirty="0">
              <a:solidFill>
                <a:schemeClr val="tx1"/>
              </a:solidFill>
            </a:endParaRPr>
          </a:p>
        </p:txBody>
      </p:sp>
      <p:sp>
        <p:nvSpPr>
          <p:cNvPr id="17" name="Oval 16"/>
          <p:cNvSpPr/>
          <p:nvPr/>
        </p:nvSpPr>
        <p:spPr>
          <a:xfrm>
            <a:off x="1145402" y="456946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45402" y="48703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1145402" y="51376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ounded Rectangle 26"/>
          <p:cNvSpPr/>
          <p:nvPr/>
        </p:nvSpPr>
        <p:spPr>
          <a:xfrm>
            <a:off x="6192271" y="3883622"/>
            <a:ext cx="1529218" cy="571583"/>
          </a:xfrm>
          <a:prstGeom prst="roundRect">
            <a:avLst/>
          </a:prstGeom>
          <a:noFill/>
          <a:ln w="38100">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Prediction</a:t>
            </a:r>
            <a:endParaRPr lang="en-US" sz="1300" b="1" dirty="0">
              <a:solidFill>
                <a:schemeClr val="tx1"/>
              </a:solidFill>
            </a:endParaRPr>
          </a:p>
        </p:txBody>
      </p:sp>
      <p:cxnSp>
        <p:nvCxnSpPr>
          <p:cNvPr id="28" name="Straight Arrow Connector 27"/>
          <p:cNvCxnSpPr>
            <a:stCxn id="13" idx="3"/>
            <a:endCxn id="27" idx="1"/>
          </p:cNvCxnSpPr>
          <p:nvPr/>
        </p:nvCxnSpPr>
        <p:spPr>
          <a:xfrm>
            <a:off x="4675236" y="3463176"/>
            <a:ext cx="1517035" cy="706238"/>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Arrow Connector 32"/>
          <p:cNvCxnSpPr>
            <a:stCxn id="14" idx="3"/>
            <a:endCxn id="27" idx="1"/>
          </p:cNvCxnSpPr>
          <p:nvPr/>
        </p:nvCxnSpPr>
        <p:spPr>
          <a:xfrm flipV="1">
            <a:off x="4675236" y="4169414"/>
            <a:ext cx="1517035" cy="631911"/>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42" name="Picture 41"/>
          <p:cNvPicPr>
            <a:picLocks noChangeAspect="1"/>
          </p:cNvPicPr>
          <p:nvPr/>
        </p:nvPicPr>
        <p:blipFill>
          <a:blip r:embed="rId2"/>
          <a:stretch>
            <a:fillRect/>
          </a:stretch>
        </p:blipFill>
        <p:spPr>
          <a:xfrm>
            <a:off x="7914602" y="230190"/>
            <a:ext cx="1027467" cy="1020128"/>
          </a:xfrm>
          <a:prstGeom prst="rect">
            <a:avLst/>
          </a:prstGeom>
        </p:spPr>
      </p:pic>
      <p:sp>
        <p:nvSpPr>
          <p:cNvPr id="29" name="Slide Number Placeholder 28"/>
          <p:cNvSpPr>
            <a:spLocks noGrp="1"/>
          </p:cNvSpPr>
          <p:nvPr>
            <p:ph type="sldNum" sz="quarter" idx="12"/>
          </p:nvPr>
        </p:nvSpPr>
        <p:spPr/>
        <p:txBody>
          <a:bodyPr/>
          <a:lstStyle/>
          <a:p>
            <a:fld id="{24BBF3D7-F881-463A-A39F-12CB32322ECC}" type="slidenum">
              <a:rPr lang="en-US" smtClean="0"/>
              <a:t>24</a:t>
            </a:fld>
            <a:endParaRPr lang="en-US"/>
          </a:p>
        </p:txBody>
      </p:sp>
      <p:cxnSp>
        <p:nvCxnSpPr>
          <p:cNvPr id="40" name="Straight Arrow Connector 39"/>
          <p:cNvCxnSpPr>
            <a:stCxn id="4" idx="3"/>
            <a:endCxn id="14" idx="1"/>
          </p:cNvCxnSpPr>
          <p:nvPr/>
        </p:nvCxnSpPr>
        <p:spPr>
          <a:xfrm>
            <a:off x="1765300" y="2770188"/>
            <a:ext cx="1645919" cy="2031137"/>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Arrow Connector 42"/>
          <p:cNvCxnSpPr>
            <a:endCxn id="14" idx="1"/>
          </p:cNvCxnSpPr>
          <p:nvPr/>
        </p:nvCxnSpPr>
        <p:spPr>
          <a:xfrm>
            <a:off x="1753562" y="3437066"/>
            <a:ext cx="1657657" cy="1364259"/>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p:cNvCxnSpPr>
            <a:endCxn id="14" idx="1"/>
          </p:cNvCxnSpPr>
          <p:nvPr/>
        </p:nvCxnSpPr>
        <p:spPr>
          <a:xfrm>
            <a:off x="1777038" y="4100864"/>
            <a:ext cx="1634181" cy="700461"/>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Arrow Connector 46"/>
          <p:cNvCxnSpPr>
            <a:endCxn id="14" idx="1"/>
          </p:cNvCxnSpPr>
          <p:nvPr/>
        </p:nvCxnSpPr>
        <p:spPr>
          <a:xfrm flipV="1">
            <a:off x="1753562" y="4801325"/>
            <a:ext cx="1657657" cy="875604"/>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9847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methods</a:t>
            </a:r>
            <a:endParaRPr lang="en-US" dirty="0"/>
          </a:p>
        </p:txBody>
      </p:sp>
      <p:sp>
        <p:nvSpPr>
          <p:cNvPr id="3" name="Content Placeholder 2"/>
          <p:cNvSpPr>
            <a:spLocks noGrp="1"/>
          </p:cNvSpPr>
          <p:nvPr>
            <p:ph idx="1"/>
          </p:nvPr>
        </p:nvSpPr>
        <p:spPr>
          <a:xfrm>
            <a:off x="502920" y="1444625"/>
            <a:ext cx="8229600" cy="917575"/>
          </a:xfrm>
        </p:spPr>
        <p:txBody>
          <a:bodyPr/>
          <a:lstStyle/>
          <a:p>
            <a:r>
              <a:rPr lang="en-US" dirty="0">
                <a:solidFill>
                  <a:srgbClr val="FF0000"/>
                </a:solidFill>
              </a:rPr>
              <a:t>Stacked model !!!</a:t>
            </a:r>
          </a:p>
          <a:p>
            <a:r>
              <a:rPr lang="en-US" dirty="0"/>
              <a:t>Combine models</a:t>
            </a:r>
          </a:p>
          <a:p>
            <a:pPr marL="0" indent="0" algn="just">
              <a:spcBef>
                <a:spcPts val="600"/>
              </a:spcBef>
              <a:buNone/>
            </a:pPr>
            <a:endParaRPr lang="en-US" sz="1400" dirty="0"/>
          </a:p>
        </p:txBody>
      </p:sp>
      <p:sp>
        <p:nvSpPr>
          <p:cNvPr id="4" name="Rounded Rectangle 3"/>
          <p:cNvSpPr/>
          <p:nvPr/>
        </p:nvSpPr>
        <p:spPr>
          <a:xfrm>
            <a:off x="652504" y="2554933"/>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1</a:t>
            </a:r>
            <a:endParaRPr lang="en-US" sz="1300" b="1" dirty="0">
              <a:solidFill>
                <a:schemeClr val="tx1"/>
              </a:solidFill>
            </a:endParaRPr>
          </a:p>
        </p:txBody>
      </p:sp>
      <p:sp>
        <p:nvSpPr>
          <p:cNvPr id="5" name="Rounded Rectangle 4"/>
          <p:cNvSpPr/>
          <p:nvPr/>
        </p:nvSpPr>
        <p:spPr>
          <a:xfrm>
            <a:off x="652504" y="3226444"/>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2</a:t>
            </a:r>
            <a:endParaRPr lang="en-US" sz="1300" b="1" dirty="0">
              <a:solidFill>
                <a:schemeClr val="tx1"/>
              </a:solidFill>
            </a:endParaRPr>
          </a:p>
        </p:txBody>
      </p:sp>
      <p:sp>
        <p:nvSpPr>
          <p:cNvPr id="6" name="Rounded Rectangle 5"/>
          <p:cNvSpPr/>
          <p:nvPr/>
        </p:nvSpPr>
        <p:spPr>
          <a:xfrm>
            <a:off x="652504" y="3897955"/>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3</a:t>
            </a:r>
            <a:endParaRPr lang="en-US" sz="1300" b="1" dirty="0">
              <a:solidFill>
                <a:schemeClr val="tx1"/>
              </a:solidFill>
            </a:endParaRPr>
          </a:p>
        </p:txBody>
      </p:sp>
      <p:sp>
        <p:nvSpPr>
          <p:cNvPr id="7" name="Rounded Rectangle 6"/>
          <p:cNvSpPr/>
          <p:nvPr/>
        </p:nvSpPr>
        <p:spPr>
          <a:xfrm>
            <a:off x="652504" y="5472755"/>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N</a:t>
            </a:r>
            <a:endParaRPr lang="en-US" sz="1300" b="1" dirty="0">
              <a:solidFill>
                <a:schemeClr val="tx1"/>
              </a:solidFill>
            </a:endParaRPr>
          </a:p>
        </p:txBody>
      </p:sp>
      <p:cxnSp>
        <p:nvCxnSpPr>
          <p:cNvPr id="8" name="Straight Arrow Connector 7"/>
          <p:cNvCxnSpPr/>
          <p:nvPr/>
        </p:nvCxnSpPr>
        <p:spPr>
          <a:xfrm flipV="1">
            <a:off x="1765300" y="2780651"/>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p:cNvCxnSpPr/>
          <p:nvPr/>
        </p:nvCxnSpPr>
        <p:spPr>
          <a:xfrm flipV="1">
            <a:off x="1765300" y="3441698"/>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p:cNvCxnSpPr/>
          <p:nvPr/>
        </p:nvCxnSpPr>
        <p:spPr>
          <a:xfrm flipV="1">
            <a:off x="1765300" y="4113209"/>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p:cNvCxnSpPr/>
          <p:nvPr/>
        </p:nvCxnSpPr>
        <p:spPr>
          <a:xfrm flipV="1">
            <a:off x="1765300" y="5688009"/>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 name="Rounded Rectangle 12"/>
          <p:cNvSpPr/>
          <p:nvPr/>
        </p:nvSpPr>
        <p:spPr>
          <a:xfrm>
            <a:off x="3411219" y="2555193"/>
            <a:ext cx="1264019"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W1×Model 1</a:t>
            </a:r>
            <a:endParaRPr lang="en-US" sz="1300" b="1" dirty="0">
              <a:solidFill>
                <a:schemeClr val="tx1"/>
              </a:solidFill>
            </a:endParaRPr>
          </a:p>
        </p:txBody>
      </p:sp>
      <p:sp>
        <p:nvSpPr>
          <p:cNvPr id="14" name="Rounded Rectangle 13"/>
          <p:cNvSpPr/>
          <p:nvPr/>
        </p:nvSpPr>
        <p:spPr>
          <a:xfrm>
            <a:off x="3411219" y="3226703"/>
            <a:ext cx="1264017"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W2×Model 2</a:t>
            </a:r>
            <a:endParaRPr lang="en-US" sz="1300" b="1" dirty="0">
              <a:solidFill>
                <a:schemeClr val="tx1"/>
              </a:solidFill>
            </a:endParaRPr>
          </a:p>
        </p:txBody>
      </p:sp>
      <p:sp>
        <p:nvSpPr>
          <p:cNvPr id="15" name="Rounded Rectangle 14"/>
          <p:cNvSpPr/>
          <p:nvPr/>
        </p:nvSpPr>
        <p:spPr>
          <a:xfrm>
            <a:off x="3411220" y="3887749"/>
            <a:ext cx="1264016"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W3×Model 3</a:t>
            </a:r>
            <a:endParaRPr lang="en-US" sz="1300" b="1" dirty="0">
              <a:solidFill>
                <a:schemeClr val="tx1"/>
              </a:solidFill>
            </a:endParaRPr>
          </a:p>
        </p:txBody>
      </p:sp>
      <p:sp>
        <p:nvSpPr>
          <p:cNvPr id="16" name="Rounded Rectangle 15"/>
          <p:cNvSpPr/>
          <p:nvPr/>
        </p:nvSpPr>
        <p:spPr>
          <a:xfrm>
            <a:off x="3411220" y="5464346"/>
            <a:ext cx="1264016"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err="1" smtClean="0">
                <a:solidFill>
                  <a:schemeClr val="tx1"/>
                </a:solidFill>
              </a:rPr>
              <a:t>WN×Model</a:t>
            </a:r>
            <a:r>
              <a:rPr lang="en-US" sz="1300" b="1" dirty="0" smtClean="0">
                <a:solidFill>
                  <a:schemeClr val="tx1"/>
                </a:solidFill>
              </a:rPr>
              <a:t> N</a:t>
            </a:r>
            <a:endParaRPr lang="en-US" sz="1300" b="1" dirty="0">
              <a:solidFill>
                <a:schemeClr val="tx1"/>
              </a:solidFill>
            </a:endParaRPr>
          </a:p>
        </p:txBody>
      </p:sp>
      <p:sp>
        <p:nvSpPr>
          <p:cNvPr id="17" name="Oval 16"/>
          <p:cNvSpPr/>
          <p:nvPr/>
        </p:nvSpPr>
        <p:spPr>
          <a:xfrm>
            <a:off x="1145402" y="456946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45402" y="48703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1145402" y="51376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p:cNvSpPr/>
          <p:nvPr/>
        </p:nvSpPr>
        <p:spPr>
          <a:xfrm>
            <a:off x="3903842" y="456946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3903842" y="48703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3903842" y="51376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2214952" y="2429926"/>
                <a:ext cx="7847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&gt;1</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214952" y="2429926"/>
                <a:ext cx="784702" cy="276999"/>
              </a:xfrm>
              <a:prstGeom prst="rect">
                <a:avLst/>
              </a:prstGeom>
              <a:blipFill rotWithShape="0">
                <a:blip r:embed="rId2"/>
                <a:stretch>
                  <a:fillRect l="-5426" r="-620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375526" y="3118873"/>
                <a:ext cx="360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375526" y="3118873"/>
                <a:ext cx="360420" cy="276999"/>
              </a:xfrm>
              <a:prstGeom prst="rect">
                <a:avLst/>
              </a:prstGeom>
              <a:blipFill rotWithShape="0">
                <a:blip r:embed="rId3"/>
                <a:stretch>
                  <a:fillRect l="-15254" r="-339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375527" y="3820808"/>
                <a:ext cx="360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3</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375527" y="3820808"/>
                <a:ext cx="360420" cy="276999"/>
              </a:xfrm>
              <a:prstGeom prst="rect">
                <a:avLst/>
              </a:prstGeom>
              <a:blipFill rotWithShape="0">
                <a:blip r:embed="rId4"/>
                <a:stretch>
                  <a:fillRect l="-15254" r="-339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410711" y="5383518"/>
                <a:ext cx="3931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𝑁</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10711" y="5383518"/>
                <a:ext cx="393185" cy="276999"/>
              </a:xfrm>
              <a:prstGeom prst="rect">
                <a:avLst/>
              </a:prstGeom>
              <a:blipFill rotWithShape="0">
                <a:blip r:embed="rId5"/>
                <a:stretch>
                  <a:fillRect l="-12308" r="-307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p:cNvSpPr/>
              <p:nvPr/>
            </p:nvSpPr>
            <p:spPr>
              <a:xfrm>
                <a:off x="6192271" y="3883622"/>
                <a:ext cx="1529218" cy="571583"/>
              </a:xfrm>
              <a:prstGeom prst="roundRect">
                <a:avLst/>
              </a:prstGeom>
              <a:noFill/>
              <a:ln w="38100">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1300" b="1" i="1" smtClean="0">
                              <a:solidFill>
                                <a:schemeClr val="tx1"/>
                              </a:solidFill>
                              <a:latin typeface="Cambria Math" panose="02040503050406030204" pitchFamily="18" charset="0"/>
                            </a:rPr>
                          </m:ctrlPr>
                        </m:naryPr>
                        <m:sub/>
                        <m:sup/>
                        <m:e>
                          <m:sSub>
                            <m:sSubPr>
                              <m:ctrlPr>
                                <a:rPr lang="en-US" sz="1300" b="1" i="1" smtClean="0">
                                  <a:solidFill>
                                    <a:schemeClr val="tx1"/>
                                  </a:solidFill>
                                  <a:latin typeface="Cambria Math" panose="02040503050406030204" pitchFamily="18" charset="0"/>
                                </a:rPr>
                              </m:ctrlPr>
                            </m:sSubPr>
                            <m:e>
                              <m:r>
                                <a:rPr lang="en-US" sz="1300" b="1" i="1" smtClean="0">
                                  <a:solidFill>
                                    <a:schemeClr val="tx1"/>
                                  </a:solidFill>
                                  <a:latin typeface="Cambria Math" panose="02040503050406030204" pitchFamily="18" charset="0"/>
                                  <a:ea typeface="Cambria Math" panose="02040503050406030204" pitchFamily="18" charset="0"/>
                                </a:rPr>
                                <m:t>𝝀</m:t>
                              </m:r>
                            </m:e>
                            <m:sub>
                              <m:r>
                                <a:rPr lang="en-US" sz="1300" b="1" i="1" smtClean="0">
                                  <a:solidFill>
                                    <a:schemeClr val="tx1"/>
                                  </a:solidFill>
                                  <a:latin typeface="Cambria Math" panose="02040503050406030204" pitchFamily="18" charset="0"/>
                                </a:rPr>
                                <m:t>𝒊</m:t>
                              </m:r>
                            </m:sub>
                          </m:sSub>
                          <m:r>
                            <a:rPr lang="en-US" sz="1300" b="1" i="1">
                              <a:solidFill>
                                <a:schemeClr val="tx1"/>
                              </a:solidFill>
                              <a:latin typeface="Cambria Math" panose="02040503050406030204" pitchFamily="18" charset="0"/>
                              <a:ea typeface="Cambria Math" panose="02040503050406030204" pitchFamily="18" charset="0"/>
                            </a:rPr>
                            <m:t>×</m:t>
                          </m:r>
                          <m:r>
                            <a:rPr lang="en-US" sz="1300" b="1" i="1" smtClean="0">
                              <a:solidFill>
                                <a:schemeClr val="tx1"/>
                              </a:solidFill>
                              <a:latin typeface="Cambria Math" panose="02040503050406030204" pitchFamily="18" charset="0"/>
                              <a:ea typeface="Cambria Math" panose="02040503050406030204" pitchFamily="18" charset="0"/>
                            </a:rPr>
                            <m:t>𝑴𝒐𝒅𝒆𝒍</m:t>
                          </m:r>
                          <m:r>
                            <a:rPr lang="en-US" sz="1300" b="1" i="1" smtClean="0">
                              <a:solidFill>
                                <a:schemeClr val="tx1"/>
                              </a:solidFill>
                              <a:latin typeface="Cambria Math" panose="02040503050406030204" pitchFamily="18" charset="0"/>
                              <a:ea typeface="Cambria Math" panose="02040503050406030204" pitchFamily="18" charset="0"/>
                            </a:rPr>
                            <m:t> </m:t>
                          </m:r>
                          <m:r>
                            <a:rPr lang="en-US" sz="1300" b="1" i="1" smtClean="0">
                              <a:solidFill>
                                <a:schemeClr val="tx1"/>
                              </a:solidFill>
                              <a:latin typeface="Cambria Math" panose="02040503050406030204" pitchFamily="18" charset="0"/>
                              <a:ea typeface="Cambria Math" panose="02040503050406030204" pitchFamily="18" charset="0"/>
                            </a:rPr>
                            <m:t>𝒊</m:t>
                          </m:r>
                        </m:e>
                      </m:nary>
                    </m:oMath>
                  </m:oMathPara>
                </a14:m>
                <a:endParaRPr lang="en-US" sz="1300" b="1" dirty="0">
                  <a:solidFill>
                    <a:schemeClr val="tx1"/>
                  </a:solidFill>
                </a:endParaRPr>
              </a:p>
            </p:txBody>
          </p:sp>
        </mc:Choice>
        <mc:Fallback xmlns="">
          <p:sp>
            <p:nvSpPr>
              <p:cNvPr id="27" name="Rounded Rectangle 26"/>
              <p:cNvSpPr>
                <a:spLocks noRot="1" noChangeAspect="1" noMove="1" noResize="1" noEditPoints="1" noAdjustHandles="1" noChangeArrowheads="1" noChangeShapeType="1" noTextEdit="1"/>
              </p:cNvSpPr>
              <p:nvPr/>
            </p:nvSpPr>
            <p:spPr>
              <a:xfrm>
                <a:off x="6192271" y="3883622"/>
                <a:ext cx="1529218" cy="571583"/>
              </a:xfrm>
              <a:prstGeom prst="roundRect">
                <a:avLst/>
              </a:prstGeom>
              <a:blipFill rotWithShape="0">
                <a:blip r:embed="rId6"/>
                <a:stretch>
                  <a:fillRect l="-29183" t="-106000" r="-3502" b="-152000"/>
                </a:stretch>
              </a:blipFill>
              <a:ln w="38100">
                <a:solidFill>
                  <a:srgbClr val="996600"/>
                </a:solidFill>
              </a:ln>
            </p:spPr>
            <p:txBody>
              <a:bodyPr/>
              <a:lstStyle/>
              <a:p>
                <a:r>
                  <a:rPr lang="en-US">
                    <a:noFill/>
                  </a:rPr>
                  <a:t> </a:t>
                </a:r>
              </a:p>
            </p:txBody>
          </p:sp>
        </mc:Fallback>
      </mc:AlternateContent>
      <p:cxnSp>
        <p:nvCxnSpPr>
          <p:cNvPr id="28" name="Straight Arrow Connector 27"/>
          <p:cNvCxnSpPr>
            <a:stCxn id="13" idx="3"/>
            <a:endCxn id="27" idx="1"/>
          </p:cNvCxnSpPr>
          <p:nvPr/>
        </p:nvCxnSpPr>
        <p:spPr>
          <a:xfrm>
            <a:off x="4675238" y="2774652"/>
            <a:ext cx="1517033" cy="1394762"/>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Arrow Connector 32"/>
          <p:cNvCxnSpPr>
            <a:stCxn id="14" idx="3"/>
            <a:endCxn id="27" idx="1"/>
          </p:cNvCxnSpPr>
          <p:nvPr/>
        </p:nvCxnSpPr>
        <p:spPr>
          <a:xfrm>
            <a:off x="4675236" y="3446162"/>
            <a:ext cx="1517035" cy="723252"/>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p:cNvCxnSpPr>
            <a:stCxn id="15" idx="3"/>
            <a:endCxn id="27" idx="1"/>
          </p:cNvCxnSpPr>
          <p:nvPr/>
        </p:nvCxnSpPr>
        <p:spPr>
          <a:xfrm>
            <a:off x="4675236" y="4107208"/>
            <a:ext cx="1517035" cy="62206"/>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Arrow Connector 36"/>
          <p:cNvCxnSpPr>
            <a:stCxn id="16" idx="3"/>
            <a:endCxn id="27" idx="1"/>
          </p:cNvCxnSpPr>
          <p:nvPr/>
        </p:nvCxnSpPr>
        <p:spPr>
          <a:xfrm flipV="1">
            <a:off x="4675236" y="4169414"/>
            <a:ext cx="1517035" cy="1514391"/>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42" name="Picture 41"/>
          <p:cNvPicPr>
            <a:picLocks noChangeAspect="1"/>
          </p:cNvPicPr>
          <p:nvPr/>
        </p:nvPicPr>
        <p:blipFill>
          <a:blip r:embed="rId7"/>
          <a:stretch>
            <a:fillRect/>
          </a:stretch>
        </p:blipFill>
        <p:spPr>
          <a:xfrm>
            <a:off x="7914602" y="230190"/>
            <a:ext cx="1027467" cy="1020128"/>
          </a:xfrm>
          <a:prstGeom prst="rect">
            <a:avLst/>
          </a:prstGeom>
        </p:spPr>
      </p:pic>
      <p:sp>
        <p:nvSpPr>
          <p:cNvPr id="29" name="Slide Number Placeholder 28"/>
          <p:cNvSpPr>
            <a:spLocks noGrp="1"/>
          </p:cNvSpPr>
          <p:nvPr>
            <p:ph type="sldNum" sz="quarter" idx="12"/>
          </p:nvPr>
        </p:nvSpPr>
        <p:spPr/>
        <p:txBody>
          <a:bodyPr/>
          <a:lstStyle/>
          <a:p>
            <a:fld id="{24BBF3D7-F881-463A-A39F-12CB32322ECC}" type="slidenum">
              <a:rPr lang="en-US" smtClean="0"/>
              <a:t>25</a:t>
            </a:fld>
            <a:endParaRPr lang="en-US"/>
          </a:p>
        </p:txBody>
      </p:sp>
    </p:spTree>
    <p:extLst>
      <p:ext uri="{BB962C8B-B14F-4D97-AF65-F5344CB8AC3E}">
        <p14:creationId xmlns:p14="http://schemas.microsoft.com/office/powerpoint/2010/main" val="208099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0" grpId="0" animBg="1"/>
      <p:bldP spid="21" grpId="0" animBg="1"/>
      <p:bldP spid="22" grpId="0" animBg="1"/>
      <p:bldP spid="23" grpId="0"/>
      <p:bldP spid="24" grpId="0"/>
      <p:bldP spid="25" grpId="0"/>
      <p:bldP spid="26" grpId="0"/>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2017</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77546011"/>
              </p:ext>
            </p:extLst>
          </p:nvPr>
        </p:nvGraphicFramePr>
        <p:xfrm>
          <a:off x="4241801" y="1412878"/>
          <a:ext cx="4368798" cy="1005840"/>
        </p:xfrm>
        <a:graphic>
          <a:graphicData uri="http://schemas.openxmlformats.org/drawingml/2006/table">
            <a:tbl>
              <a:tblPr firstRow="1" bandRow="1">
                <a:tableStyleId>{F5AB1C69-6EDB-4FF4-983F-18BD219EF322}</a:tableStyleId>
              </a:tblPr>
              <a:tblGrid>
                <a:gridCol w="1456266"/>
                <a:gridCol w="1456266"/>
                <a:gridCol w="1456266"/>
              </a:tblGrid>
              <a:tr h="0">
                <a:tc>
                  <a:txBody>
                    <a:bodyPr/>
                    <a:lstStyle/>
                    <a:p>
                      <a:pPr algn="ctr"/>
                      <a:endParaRPr lang="en-US" sz="1600" dirty="0"/>
                    </a:p>
                  </a:txBody>
                  <a:tcPr/>
                </a:tc>
                <a:tc>
                  <a:txBody>
                    <a:bodyPr/>
                    <a:lstStyle/>
                    <a:p>
                      <a:pPr algn="ctr"/>
                      <a:r>
                        <a:rPr lang="en-US" sz="1600" dirty="0" smtClean="0"/>
                        <a:t>Mean</a:t>
                      </a:r>
                      <a:endParaRPr lang="en-US" sz="1600" dirty="0"/>
                    </a:p>
                  </a:txBody>
                  <a:tcPr/>
                </a:tc>
                <a:tc>
                  <a:txBody>
                    <a:bodyPr/>
                    <a:lstStyle/>
                    <a:p>
                      <a:pPr algn="ctr"/>
                      <a:r>
                        <a:rPr lang="en-US" sz="1600" dirty="0" smtClean="0"/>
                        <a:t>Median</a:t>
                      </a:r>
                      <a:endParaRPr lang="en-US" sz="1600" dirty="0"/>
                    </a:p>
                  </a:txBody>
                  <a:tcPr/>
                </a:tc>
              </a:tr>
              <a:tr h="258234">
                <a:tc>
                  <a:txBody>
                    <a:bodyPr/>
                    <a:lstStyle/>
                    <a:p>
                      <a:pPr algn="ctr"/>
                      <a:r>
                        <a:rPr lang="en-US" sz="1600" dirty="0" smtClean="0">
                          <a:solidFill>
                            <a:srgbClr val="0000FF"/>
                          </a:solidFill>
                        </a:rPr>
                        <a:t>2016</a:t>
                      </a:r>
                      <a:endParaRPr lang="en-US" sz="1600" dirty="0">
                        <a:solidFill>
                          <a:srgbClr val="0000FF"/>
                        </a:solidFill>
                      </a:endParaRPr>
                    </a:p>
                  </a:txBody>
                  <a:tcPr/>
                </a:tc>
                <a:tc>
                  <a:txBody>
                    <a:bodyPr/>
                    <a:lstStyle/>
                    <a:p>
                      <a:pPr algn="ctr"/>
                      <a:r>
                        <a:rPr lang="en-US" sz="1600" dirty="0" smtClean="0">
                          <a:solidFill>
                            <a:srgbClr val="0000FF"/>
                          </a:solidFill>
                        </a:rPr>
                        <a:t>0.011457</a:t>
                      </a:r>
                      <a:endParaRPr lang="en-US" sz="1600" dirty="0">
                        <a:solidFill>
                          <a:srgbClr val="0000FF"/>
                        </a:solidFill>
                      </a:endParaRPr>
                    </a:p>
                  </a:txBody>
                  <a:tcPr/>
                </a:tc>
                <a:tc>
                  <a:txBody>
                    <a:bodyPr/>
                    <a:lstStyle/>
                    <a:p>
                      <a:pPr algn="ctr"/>
                      <a:r>
                        <a:rPr lang="en-US" sz="1600" dirty="0" smtClean="0">
                          <a:solidFill>
                            <a:srgbClr val="0000FF"/>
                          </a:solidFill>
                        </a:rPr>
                        <a:t>0.006000</a:t>
                      </a:r>
                      <a:endParaRPr lang="en-US" sz="1600" dirty="0">
                        <a:solidFill>
                          <a:srgbClr val="0000FF"/>
                        </a:solidFill>
                      </a:endParaRPr>
                    </a:p>
                  </a:txBody>
                  <a:tcPr/>
                </a:tc>
              </a:tr>
              <a:tr h="258234">
                <a:tc>
                  <a:txBody>
                    <a:bodyPr/>
                    <a:lstStyle/>
                    <a:p>
                      <a:pPr algn="ctr"/>
                      <a:r>
                        <a:rPr lang="en-US" sz="1600" dirty="0" smtClean="0">
                          <a:solidFill>
                            <a:srgbClr val="FF0000"/>
                          </a:solidFill>
                        </a:rPr>
                        <a:t>2017</a:t>
                      </a:r>
                      <a:endParaRPr lang="en-US" sz="1600" dirty="0">
                        <a:solidFill>
                          <a:srgbClr val="FF0000"/>
                        </a:solidFill>
                      </a:endParaRPr>
                    </a:p>
                  </a:txBody>
                  <a:tcPr/>
                </a:tc>
                <a:tc>
                  <a:txBody>
                    <a:bodyPr/>
                    <a:lstStyle/>
                    <a:p>
                      <a:pPr algn="ctr"/>
                      <a:r>
                        <a:rPr lang="en-US" sz="1600" b="0" i="0" kern="1200" dirty="0" smtClean="0">
                          <a:solidFill>
                            <a:srgbClr val="FF0000"/>
                          </a:solidFill>
                          <a:effectLst/>
                          <a:latin typeface="+mn-lt"/>
                          <a:ea typeface="+mn-ea"/>
                          <a:cs typeface="+mn-cs"/>
                        </a:rPr>
                        <a:t>0.016755</a:t>
                      </a:r>
                      <a:endParaRPr lang="en-US" sz="1600" dirty="0">
                        <a:solidFill>
                          <a:srgbClr val="FF0000"/>
                        </a:solidFill>
                      </a:endParaRPr>
                    </a:p>
                  </a:txBody>
                  <a:tcPr/>
                </a:tc>
                <a:tc>
                  <a:txBody>
                    <a:bodyPr/>
                    <a:lstStyle/>
                    <a:p>
                      <a:pPr algn="ctr"/>
                      <a:r>
                        <a:rPr lang="en-US" sz="1600" b="0" i="0" kern="1200" dirty="0" smtClean="0">
                          <a:solidFill>
                            <a:srgbClr val="FF0000"/>
                          </a:solidFill>
                          <a:effectLst/>
                          <a:latin typeface="+mn-lt"/>
                          <a:ea typeface="+mn-ea"/>
                          <a:cs typeface="+mn-cs"/>
                        </a:rPr>
                        <a:t>0.006670</a:t>
                      </a:r>
                      <a:endParaRPr lang="en-US" sz="1600" dirty="0">
                        <a:solidFill>
                          <a:srgbClr val="FF0000"/>
                        </a:solidFill>
                      </a:endParaRPr>
                    </a:p>
                  </a:txBody>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801" y="2491031"/>
            <a:ext cx="4368798" cy="33096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04" y="1412878"/>
            <a:ext cx="3372575" cy="4387849"/>
          </a:xfrm>
          <a:prstGeom prst="rect">
            <a:avLst/>
          </a:prstGeom>
        </p:spPr>
      </p:pic>
      <p:sp>
        <p:nvSpPr>
          <p:cNvPr id="9" name="TextBox 8"/>
          <p:cNvSpPr txBox="1"/>
          <p:nvPr/>
        </p:nvSpPr>
        <p:spPr>
          <a:xfrm>
            <a:off x="4415919" y="6206385"/>
            <a:ext cx="425116" cy="307777"/>
          </a:xfrm>
          <a:prstGeom prst="rect">
            <a:avLst/>
          </a:prstGeom>
          <a:noFill/>
        </p:spPr>
        <p:txBody>
          <a:bodyPr wrap="none" rtlCol="0">
            <a:spAutoFit/>
          </a:bodyPr>
          <a:lstStyle/>
          <a:p>
            <a:pPr algn="ctr"/>
            <a:r>
              <a:rPr lang="en-US" sz="1400" dirty="0" smtClean="0">
                <a:latin typeface="Times New Roman" panose="02020603050405020304" pitchFamily="18" charset="0"/>
                <a:cs typeface="Times New Roman" panose="02020603050405020304" pitchFamily="18" charset="0"/>
              </a:rPr>
              <a:t>Jan</a:t>
            </a:r>
          </a:p>
        </p:txBody>
      </p:sp>
      <p:sp>
        <p:nvSpPr>
          <p:cNvPr id="10" name="Rectangle 9"/>
          <p:cNvSpPr/>
          <p:nvPr/>
        </p:nvSpPr>
        <p:spPr>
          <a:xfrm>
            <a:off x="8444148" y="6239215"/>
            <a:ext cx="561501" cy="307777"/>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Sep</a:t>
            </a:r>
          </a:p>
        </p:txBody>
      </p:sp>
      <p:sp>
        <p:nvSpPr>
          <p:cNvPr id="12" name="Rectangle 11"/>
          <p:cNvSpPr/>
          <p:nvPr/>
        </p:nvSpPr>
        <p:spPr>
          <a:xfrm>
            <a:off x="7458598" y="6243001"/>
            <a:ext cx="561501" cy="307777"/>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Aug</a:t>
            </a:r>
          </a:p>
        </p:txBody>
      </p:sp>
      <p:sp>
        <p:nvSpPr>
          <p:cNvPr id="13" name="Rectangle 12"/>
          <p:cNvSpPr/>
          <p:nvPr/>
        </p:nvSpPr>
        <p:spPr>
          <a:xfrm>
            <a:off x="4625340" y="5877646"/>
            <a:ext cx="3086100" cy="350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2017 training data</a:t>
            </a:r>
            <a:endParaRPr lang="en-US" dirty="0"/>
          </a:p>
        </p:txBody>
      </p:sp>
      <p:sp>
        <p:nvSpPr>
          <p:cNvPr id="14" name="Rectangle 13"/>
          <p:cNvSpPr/>
          <p:nvPr/>
        </p:nvSpPr>
        <p:spPr>
          <a:xfrm>
            <a:off x="7719060" y="5877646"/>
            <a:ext cx="1036320" cy="350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Test</a:t>
            </a:r>
            <a:endParaRPr lang="en-US" dirty="0"/>
          </a:p>
        </p:txBody>
      </p:sp>
      <p:pic>
        <p:nvPicPr>
          <p:cNvPr id="15" name="Picture 14"/>
          <p:cNvPicPr>
            <a:picLocks noChangeAspect="1"/>
          </p:cNvPicPr>
          <p:nvPr/>
        </p:nvPicPr>
        <p:blipFill>
          <a:blip r:embed="rId5"/>
          <a:stretch>
            <a:fillRect/>
          </a:stretch>
        </p:blipFill>
        <p:spPr>
          <a:xfrm>
            <a:off x="7914602" y="230190"/>
            <a:ext cx="1027467" cy="1020128"/>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26</a:t>
            </a:fld>
            <a:endParaRPr lang="en-US"/>
          </a:p>
        </p:txBody>
      </p:sp>
    </p:spTree>
    <p:extLst>
      <p:ext uri="{BB962C8B-B14F-4D97-AF65-F5344CB8AC3E}">
        <p14:creationId xmlns:p14="http://schemas.microsoft.com/office/powerpoint/2010/main" val="2075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2016</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4BBF3D7-F881-463A-A39F-12CB32322ECC}" type="slidenum">
              <a:rPr lang="en-US" smtClean="0"/>
              <a:t>27</a:t>
            </a:fld>
            <a:endParaRPr lang="en-US"/>
          </a:p>
        </p:txBody>
      </p:sp>
      <p:pic>
        <p:nvPicPr>
          <p:cNvPr id="5" name="Picture 4"/>
          <p:cNvPicPr>
            <a:picLocks noChangeAspect="1"/>
          </p:cNvPicPr>
          <p:nvPr/>
        </p:nvPicPr>
        <p:blipFill>
          <a:blip r:embed="rId2"/>
          <a:stretch>
            <a:fillRect/>
          </a:stretch>
        </p:blipFill>
        <p:spPr>
          <a:xfrm>
            <a:off x="7914602" y="230190"/>
            <a:ext cx="1027467" cy="10201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975"/>
            <a:ext cx="9088118" cy="3972479"/>
          </a:xfrm>
          <a:prstGeom prst="rect">
            <a:avLst/>
          </a:prstGeom>
        </p:spPr>
      </p:pic>
    </p:spTree>
    <p:extLst>
      <p:ext uri="{BB962C8B-B14F-4D97-AF65-F5344CB8AC3E}">
        <p14:creationId xmlns:p14="http://schemas.microsoft.com/office/powerpoint/2010/main" val="36946602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2017</a:t>
            </a:r>
            <a:endParaRPr lang="en-US" dirty="0"/>
          </a:p>
        </p:txBody>
      </p:sp>
      <p:sp>
        <p:nvSpPr>
          <p:cNvPr id="4" name="Slide Number Placeholder 3"/>
          <p:cNvSpPr>
            <a:spLocks noGrp="1"/>
          </p:cNvSpPr>
          <p:nvPr>
            <p:ph type="sldNum" sz="quarter" idx="12"/>
          </p:nvPr>
        </p:nvSpPr>
        <p:spPr/>
        <p:txBody>
          <a:bodyPr/>
          <a:lstStyle/>
          <a:p>
            <a:fld id="{24BBF3D7-F881-463A-A39F-12CB32322ECC}" type="slidenum">
              <a:rPr lang="en-US" smtClean="0"/>
              <a:t>28</a:t>
            </a:fld>
            <a:endParaRPr lang="en-US"/>
          </a:p>
        </p:txBody>
      </p:sp>
      <p:pic>
        <p:nvPicPr>
          <p:cNvPr id="5" name="Picture 4"/>
          <p:cNvPicPr>
            <a:picLocks noChangeAspect="1"/>
          </p:cNvPicPr>
          <p:nvPr/>
        </p:nvPicPr>
        <p:blipFill>
          <a:blip r:embed="rId2"/>
          <a:stretch>
            <a:fillRect/>
          </a:stretch>
        </p:blipFill>
        <p:spPr>
          <a:xfrm>
            <a:off x="7914602" y="230190"/>
            <a:ext cx="1027467" cy="1020128"/>
          </a:xfrm>
          <a:prstGeom prst="rect">
            <a:avLst/>
          </a:prstGeom>
        </p:spPr>
      </p:pic>
      <p:sp>
        <p:nvSpPr>
          <p:cNvPr id="8" name="TextBox 7"/>
          <p:cNvSpPr txBox="1"/>
          <p:nvPr/>
        </p:nvSpPr>
        <p:spPr>
          <a:xfrm>
            <a:off x="1257397" y="5451312"/>
            <a:ext cx="6685088" cy="769441"/>
          </a:xfrm>
          <a:prstGeom prst="rect">
            <a:avLst/>
          </a:prstGeom>
          <a:noFill/>
          <a:ln w="34925">
            <a:solidFill>
              <a:schemeClr val="bg1"/>
            </a:solidFill>
          </a:ln>
        </p:spPr>
        <p:txBody>
          <a:bodyPr wrap="square" rtlCol="0">
            <a:spAutoFit/>
          </a:bodyPr>
          <a:lstStyle/>
          <a:p>
            <a:r>
              <a:rPr lang="en-US" sz="4400" dirty="0" smtClean="0">
                <a:solidFill>
                  <a:srgbClr val="0000FF"/>
                </a:solidFill>
                <a:latin typeface="+mj-lt"/>
              </a:rPr>
              <a:t>Thank you for your attention</a:t>
            </a:r>
            <a:endParaRPr lang="en-US" sz="4400" dirty="0">
              <a:solidFill>
                <a:srgbClr val="0000FF"/>
              </a:solidFill>
              <a:latin typeface="+mj-lt"/>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306" t="72111" r="25114" b="15042"/>
          <a:stretch/>
        </p:blipFill>
        <p:spPr>
          <a:xfrm>
            <a:off x="-12700" y="2051866"/>
            <a:ext cx="9156699" cy="130810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4510" t="50943" r="25145" b="36163"/>
          <a:stretch/>
        </p:blipFill>
        <p:spPr>
          <a:xfrm>
            <a:off x="25400" y="3948384"/>
            <a:ext cx="9080500" cy="1308100"/>
          </a:xfrm>
          <a:prstGeom prst="rect">
            <a:avLst/>
          </a:prstGeom>
        </p:spPr>
      </p:pic>
      <p:sp>
        <p:nvSpPr>
          <p:cNvPr id="11" name="TextBox 10"/>
          <p:cNvSpPr txBox="1"/>
          <p:nvPr/>
        </p:nvSpPr>
        <p:spPr>
          <a:xfrm>
            <a:off x="177799" y="1512810"/>
            <a:ext cx="2430474" cy="584775"/>
          </a:xfrm>
          <a:prstGeom prst="rect">
            <a:avLst/>
          </a:prstGeom>
          <a:noFill/>
        </p:spPr>
        <p:txBody>
          <a:bodyPr wrap="none" rtlCol="0">
            <a:spAutoFit/>
          </a:bodyPr>
          <a:lstStyle/>
          <a:p>
            <a:r>
              <a:rPr lang="en-US" sz="3200" dirty="0" smtClean="0">
                <a:latin typeface="+mj-lt"/>
              </a:rPr>
              <a:t>October 2017</a:t>
            </a:r>
            <a:endParaRPr lang="en-US" sz="3200" dirty="0">
              <a:latin typeface="+mj-lt"/>
            </a:endParaRPr>
          </a:p>
        </p:txBody>
      </p:sp>
      <p:sp>
        <p:nvSpPr>
          <p:cNvPr id="12" name="TextBox 11"/>
          <p:cNvSpPr txBox="1"/>
          <p:nvPr/>
        </p:nvSpPr>
        <p:spPr>
          <a:xfrm>
            <a:off x="177799" y="3448468"/>
            <a:ext cx="2840842" cy="584775"/>
          </a:xfrm>
          <a:prstGeom prst="rect">
            <a:avLst/>
          </a:prstGeom>
          <a:noFill/>
        </p:spPr>
        <p:txBody>
          <a:bodyPr wrap="none" rtlCol="0">
            <a:spAutoFit/>
          </a:bodyPr>
          <a:lstStyle/>
          <a:p>
            <a:r>
              <a:rPr lang="en-US" sz="3200" dirty="0" smtClean="0">
                <a:latin typeface="+mj-lt"/>
              </a:rPr>
              <a:t>November 2017</a:t>
            </a:r>
            <a:endParaRPr lang="en-US" sz="3200" dirty="0">
              <a:latin typeface="+mj-lt"/>
            </a:endParaRPr>
          </a:p>
        </p:txBody>
      </p:sp>
    </p:spTree>
    <p:extLst>
      <p:ext uri="{BB962C8B-B14F-4D97-AF65-F5344CB8AC3E}">
        <p14:creationId xmlns:p14="http://schemas.microsoft.com/office/powerpoint/2010/main" val="397762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48293" y="1825625"/>
            <a:ext cx="7739489" cy="4351338"/>
          </a:xfrm>
        </p:spPr>
      </p:pic>
      <p:sp>
        <p:nvSpPr>
          <p:cNvPr id="4" name="Slide Number Placeholder 3"/>
          <p:cNvSpPr>
            <a:spLocks noGrp="1"/>
          </p:cNvSpPr>
          <p:nvPr>
            <p:ph type="sldNum" sz="quarter" idx="12"/>
          </p:nvPr>
        </p:nvSpPr>
        <p:spPr/>
        <p:txBody>
          <a:bodyPr/>
          <a:lstStyle/>
          <a:p>
            <a:fld id="{24BBF3D7-F881-463A-A39F-12CB32322ECC}" type="slidenum">
              <a:rPr lang="en-US" smtClean="0"/>
              <a:t>29</a:t>
            </a:fld>
            <a:endParaRPr lang="en-US"/>
          </a:p>
        </p:txBody>
      </p:sp>
    </p:spTree>
    <p:extLst>
      <p:ext uri="{BB962C8B-B14F-4D97-AF65-F5344CB8AC3E}">
        <p14:creationId xmlns:p14="http://schemas.microsoft.com/office/powerpoint/2010/main" val="3121890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B0F0"/>
                </a:solidFill>
                <a:latin typeface="+mn-lt"/>
              </a:rPr>
              <a:t>kaggle</a:t>
            </a:r>
            <a:endParaRPr lang="en-US" dirty="0">
              <a:solidFill>
                <a:srgbClr val="00B0F0"/>
              </a:solidFill>
              <a:latin typeface="+mn-l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37363" y="1762680"/>
            <a:ext cx="864718" cy="86471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612" y="1807386"/>
            <a:ext cx="786075" cy="77530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254" y="1762680"/>
            <a:ext cx="852185" cy="8647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753" y="1762680"/>
            <a:ext cx="830584" cy="86471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9861" y="1807386"/>
            <a:ext cx="838857" cy="775307"/>
          </a:xfrm>
          <a:prstGeom prst="rect">
            <a:avLst/>
          </a:prstGeom>
        </p:spPr>
      </p:pic>
      <p:sp>
        <p:nvSpPr>
          <p:cNvPr id="12" name="TextBox 11"/>
          <p:cNvSpPr txBox="1"/>
          <p:nvPr/>
        </p:nvSpPr>
        <p:spPr>
          <a:xfrm>
            <a:off x="502921" y="4211933"/>
            <a:ext cx="8229600" cy="1569660"/>
          </a:xfrm>
          <a:prstGeom prst="rect">
            <a:avLst/>
          </a:prstGeom>
          <a:noFill/>
        </p:spPr>
        <p:txBody>
          <a:bodyPr wrap="square" rtlCol="0">
            <a:spAutoFit/>
          </a:bodyPr>
          <a:lstStyle/>
          <a:p>
            <a:r>
              <a:rPr lang="en-US" sz="1600" dirty="0">
                <a:latin typeface="+mj-lt"/>
              </a:rPr>
              <a:t>A</a:t>
            </a:r>
            <a:r>
              <a:rPr lang="en-US" sz="1600" dirty="0" smtClean="0">
                <a:latin typeface="+mj-lt"/>
              </a:rPr>
              <a:t> </a:t>
            </a:r>
            <a:r>
              <a:rPr lang="en-US" sz="1600" dirty="0">
                <a:latin typeface="+mj-lt"/>
              </a:rPr>
              <a:t>competition with a </a:t>
            </a:r>
            <a:r>
              <a:rPr lang="en-US" sz="1600" dirty="0" smtClean="0">
                <a:latin typeface="+mj-lt"/>
              </a:rPr>
              <a:t>$1,200,000 grand prize to </a:t>
            </a:r>
            <a:r>
              <a:rPr lang="en-US" sz="1600" dirty="0">
                <a:latin typeface="+mj-lt"/>
              </a:rPr>
              <a:t>improve automated home valuations of 110 million homes across the U.S. </a:t>
            </a:r>
            <a:endParaRPr lang="en-US" sz="1600" dirty="0" smtClean="0">
              <a:latin typeface="+mj-lt"/>
            </a:endParaRPr>
          </a:p>
          <a:p>
            <a:endParaRPr lang="en-US" sz="1600" dirty="0" smtClean="0">
              <a:latin typeface="+mj-lt"/>
            </a:endParaRPr>
          </a:p>
          <a:p>
            <a:r>
              <a:rPr lang="en-US" sz="1600" dirty="0" smtClean="0">
                <a:latin typeface="+mj-lt"/>
              </a:rPr>
              <a:t>Two rounds:</a:t>
            </a:r>
          </a:p>
          <a:p>
            <a:pPr marL="800100" lvl="1" indent="-342900">
              <a:buFont typeface="+mj-lt"/>
              <a:buAutoNum type="arabicPeriod"/>
            </a:pPr>
            <a:r>
              <a:rPr lang="en-US" sz="1600" dirty="0">
                <a:latin typeface="+mj-lt"/>
              </a:rPr>
              <a:t>qualifying round </a:t>
            </a:r>
            <a:endParaRPr lang="en-US" sz="1600" dirty="0" smtClean="0">
              <a:latin typeface="+mj-lt"/>
            </a:endParaRPr>
          </a:p>
          <a:p>
            <a:pPr marL="800100" lvl="1" indent="-342900">
              <a:buFont typeface="+mj-lt"/>
              <a:buAutoNum type="arabicPeriod"/>
            </a:pPr>
            <a:r>
              <a:rPr lang="en-US" sz="1600" dirty="0">
                <a:latin typeface="+mj-lt"/>
              </a:rPr>
              <a:t>private round for the 100 top qualifying teams</a:t>
            </a:r>
          </a:p>
        </p:txBody>
      </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303" t="2211"/>
          <a:stretch/>
        </p:blipFill>
        <p:spPr>
          <a:xfrm>
            <a:off x="502920" y="3096051"/>
            <a:ext cx="8025799" cy="914400"/>
          </a:xfrm>
          <a:prstGeom prst="rect">
            <a:avLst/>
          </a:prstGeom>
        </p:spPr>
      </p:pic>
      <p:sp>
        <p:nvSpPr>
          <p:cNvPr id="11" name="Rectangle 10"/>
          <p:cNvSpPr/>
          <p:nvPr/>
        </p:nvSpPr>
        <p:spPr>
          <a:xfrm>
            <a:off x="502919" y="3096051"/>
            <a:ext cx="8025799" cy="91440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5510" y="1760699"/>
            <a:ext cx="868680" cy="868680"/>
          </a:xfrm>
          <a:prstGeom prst="rect">
            <a:avLst/>
          </a:prstGeom>
        </p:spPr>
      </p:pic>
      <p:sp>
        <p:nvSpPr>
          <p:cNvPr id="13" name="Slide Number Placeholder 12"/>
          <p:cNvSpPr>
            <a:spLocks noGrp="1"/>
          </p:cNvSpPr>
          <p:nvPr>
            <p:ph type="sldNum" sz="quarter" idx="12"/>
          </p:nvPr>
        </p:nvSpPr>
        <p:spPr/>
        <p:txBody>
          <a:bodyPr/>
          <a:lstStyle/>
          <a:p>
            <a:fld id="{24BBF3D7-F881-463A-A39F-12CB32322ECC}" type="slidenum">
              <a:rPr lang="en-US" smtClean="0"/>
              <a:t>3</a:t>
            </a:fld>
            <a:endParaRPr lang="en-US"/>
          </a:p>
        </p:txBody>
      </p:sp>
    </p:spTree>
    <p:extLst>
      <p:ext uri="{BB962C8B-B14F-4D97-AF65-F5344CB8AC3E}">
        <p14:creationId xmlns:p14="http://schemas.microsoft.com/office/powerpoint/2010/main" val="58541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Explore the data</a:t>
            </a:r>
            <a:endParaRPr lang="en-US" dirty="0"/>
          </a:p>
        </p:txBody>
      </p:sp>
      <p:sp>
        <p:nvSpPr>
          <p:cNvPr id="3" name="Content Placeholder 2"/>
          <p:cNvSpPr>
            <a:spLocks noGrp="1"/>
          </p:cNvSpPr>
          <p:nvPr>
            <p:ph idx="1"/>
          </p:nvPr>
        </p:nvSpPr>
        <p:spPr/>
        <p:txBody>
          <a:bodyPr/>
          <a:lstStyle/>
          <a:p>
            <a:r>
              <a:rPr lang="en-US" dirty="0" smtClean="0"/>
              <a:t>duplication</a:t>
            </a:r>
            <a:endParaRPr lang="en-US" dirty="0"/>
          </a:p>
        </p:txBody>
      </p:sp>
      <p:sp>
        <p:nvSpPr>
          <p:cNvPr id="4" name="Slide Number Placeholder 3"/>
          <p:cNvSpPr>
            <a:spLocks noGrp="1"/>
          </p:cNvSpPr>
          <p:nvPr>
            <p:ph type="sldNum" sz="quarter" idx="12"/>
          </p:nvPr>
        </p:nvSpPr>
        <p:spPr/>
        <p:txBody>
          <a:bodyPr/>
          <a:lstStyle/>
          <a:p>
            <a:fld id="{24BBF3D7-F881-463A-A39F-12CB32322ECC}" type="slidenum">
              <a:rPr lang="en-US" smtClean="0"/>
              <a:t>30</a:t>
            </a:fld>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4364" t="18874" r="15455" b="68190"/>
          <a:stretch/>
        </p:blipFill>
        <p:spPr>
          <a:xfrm>
            <a:off x="1409007" y="2793076"/>
            <a:ext cx="6417425" cy="665018"/>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4728" t="79994" r="15636" b="7394"/>
          <a:stretch/>
        </p:blipFill>
        <p:spPr>
          <a:xfrm>
            <a:off x="1409007" y="4051471"/>
            <a:ext cx="6417425" cy="648393"/>
          </a:xfrm>
          <a:prstGeom prst="rect">
            <a:avLst/>
          </a:prstGeom>
        </p:spPr>
      </p:pic>
    </p:spTree>
    <p:extLst>
      <p:ext uri="{BB962C8B-B14F-4D97-AF65-F5344CB8AC3E}">
        <p14:creationId xmlns:p14="http://schemas.microsoft.com/office/powerpoint/2010/main" val="218061446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Stacking</a:t>
            </a:r>
            <a:endParaRPr lang="en-US" dirty="0"/>
          </a:p>
        </p:txBody>
      </p:sp>
      <p:sp>
        <p:nvSpPr>
          <p:cNvPr id="3" name="Content Placeholder 2"/>
          <p:cNvSpPr>
            <a:spLocks noGrp="1"/>
          </p:cNvSpPr>
          <p:nvPr>
            <p:ph idx="1"/>
          </p:nvPr>
        </p:nvSpPr>
        <p:spPr>
          <a:xfrm>
            <a:off x="502920" y="1482725"/>
            <a:ext cx="8229600" cy="4351338"/>
          </a:xfrm>
        </p:spPr>
        <p:txBody>
          <a:bodyPr>
            <a:normAutofit/>
          </a:bodyPr>
          <a:lstStyle/>
          <a:p>
            <a:pPr marL="0" indent="0">
              <a:buNone/>
            </a:pPr>
            <a:r>
              <a:rPr lang="en-US" sz="1600" dirty="0"/>
              <a:t>Stacking </a:t>
            </a:r>
            <a:r>
              <a:rPr lang="en-US" sz="1600" dirty="0" smtClean="0"/>
              <a:t>is an ensemble </a:t>
            </a:r>
            <a:r>
              <a:rPr lang="en-US" sz="1600" dirty="0"/>
              <a:t>technique used to combine information from multiple predictive models to generate a new model. </a:t>
            </a:r>
            <a:r>
              <a:rPr lang="en-US" sz="1600" dirty="0" smtClean="0"/>
              <a:t>The </a:t>
            </a:r>
            <a:r>
              <a:rPr lang="en-US" sz="1600" dirty="0"/>
              <a:t>stacked </a:t>
            </a:r>
            <a:r>
              <a:rPr lang="en-US" sz="1600" dirty="0" smtClean="0"/>
              <a:t>model outperforms </a:t>
            </a:r>
            <a:r>
              <a:rPr lang="en-US" sz="1600" dirty="0"/>
              <a:t>each of the individual models </a:t>
            </a:r>
            <a:r>
              <a:rPr lang="en-US" sz="1600" dirty="0" smtClean="0"/>
              <a:t>since it combines the strength of different models. For </a:t>
            </a:r>
            <a:r>
              <a:rPr lang="en-US" sz="1600" dirty="0"/>
              <a:t>this reason, stacking is most effective when the base models are significantly different</a:t>
            </a:r>
            <a:r>
              <a:rPr lang="en-US" sz="1600" dirty="0" smtClean="0"/>
              <a:t>.</a:t>
            </a:r>
            <a:endParaRPr lang="en-US" sz="1600"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sp>
        <p:nvSpPr>
          <p:cNvPr id="5" name="Rectangle 4"/>
          <p:cNvSpPr/>
          <p:nvPr/>
        </p:nvSpPr>
        <p:spPr>
          <a:xfrm>
            <a:off x="662940" y="4023360"/>
            <a:ext cx="1188720" cy="38862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Data</a:t>
            </a:r>
            <a:endParaRPr lang="en-US" dirty="0"/>
          </a:p>
        </p:txBody>
      </p:sp>
      <p:sp>
        <p:nvSpPr>
          <p:cNvPr id="6" name="Oval 5"/>
          <p:cNvSpPr/>
          <p:nvPr/>
        </p:nvSpPr>
        <p:spPr>
          <a:xfrm>
            <a:off x="2910840" y="2697480"/>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1</a:t>
            </a:r>
            <a:endParaRPr lang="en-US" dirty="0"/>
          </a:p>
        </p:txBody>
      </p:sp>
      <p:sp>
        <p:nvSpPr>
          <p:cNvPr id="7" name="Oval 6"/>
          <p:cNvSpPr/>
          <p:nvPr/>
        </p:nvSpPr>
        <p:spPr>
          <a:xfrm>
            <a:off x="2910840" y="3209926"/>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2</a:t>
            </a:r>
            <a:endParaRPr lang="en-US" dirty="0"/>
          </a:p>
        </p:txBody>
      </p:sp>
      <p:sp>
        <p:nvSpPr>
          <p:cNvPr id="8" name="Oval 7"/>
          <p:cNvSpPr/>
          <p:nvPr/>
        </p:nvSpPr>
        <p:spPr>
          <a:xfrm>
            <a:off x="2910840" y="3722372"/>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3</a:t>
            </a:r>
            <a:endParaRPr lang="en-US" dirty="0"/>
          </a:p>
        </p:txBody>
      </p:sp>
      <p:sp>
        <p:nvSpPr>
          <p:cNvPr id="9" name="Oval 8"/>
          <p:cNvSpPr/>
          <p:nvPr/>
        </p:nvSpPr>
        <p:spPr>
          <a:xfrm>
            <a:off x="2910840" y="5834063"/>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N</a:t>
            </a:r>
            <a:endParaRPr lang="en-US" dirty="0"/>
          </a:p>
        </p:txBody>
      </p:sp>
      <p:sp>
        <p:nvSpPr>
          <p:cNvPr id="10" name="Oval 9"/>
          <p:cNvSpPr/>
          <p:nvPr/>
        </p:nvSpPr>
        <p:spPr>
          <a:xfrm>
            <a:off x="5608320" y="3437414"/>
            <a:ext cx="1463040" cy="4419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Model 1</a:t>
            </a:r>
            <a:endParaRPr lang="en-US" dirty="0"/>
          </a:p>
        </p:txBody>
      </p:sp>
      <p:sp>
        <p:nvSpPr>
          <p:cNvPr id="12" name="Oval 11"/>
          <p:cNvSpPr/>
          <p:nvPr/>
        </p:nvSpPr>
        <p:spPr>
          <a:xfrm>
            <a:off x="5608320" y="4520089"/>
            <a:ext cx="1463040" cy="4419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Model 2</a:t>
            </a:r>
            <a:endParaRPr lang="en-US" dirty="0"/>
          </a:p>
        </p:txBody>
      </p:sp>
      <p:sp>
        <p:nvSpPr>
          <p:cNvPr id="13" name="Rectangle 12"/>
          <p:cNvSpPr/>
          <p:nvPr/>
        </p:nvSpPr>
        <p:spPr>
          <a:xfrm>
            <a:off x="7499985" y="4023360"/>
            <a:ext cx="1299210" cy="38862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Prediction</a:t>
            </a:r>
            <a:endParaRPr lang="en-US" dirty="0"/>
          </a:p>
        </p:txBody>
      </p:sp>
      <p:cxnSp>
        <p:nvCxnSpPr>
          <p:cNvPr id="15" name="Straight Arrow Connector 14"/>
          <p:cNvCxnSpPr>
            <a:stCxn id="5" idx="3"/>
            <a:endCxn id="6" idx="2"/>
          </p:cNvCxnSpPr>
          <p:nvPr/>
        </p:nvCxnSpPr>
        <p:spPr>
          <a:xfrm flipV="1">
            <a:off x="1851660" y="2918460"/>
            <a:ext cx="1059180" cy="129921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5" idx="3"/>
            <a:endCxn id="7" idx="2"/>
          </p:cNvCxnSpPr>
          <p:nvPr/>
        </p:nvCxnSpPr>
        <p:spPr>
          <a:xfrm flipV="1">
            <a:off x="1851660" y="3430906"/>
            <a:ext cx="1059180" cy="7867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5" idx="3"/>
            <a:endCxn id="8" idx="2"/>
          </p:cNvCxnSpPr>
          <p:nvPr/>
        </p:nvCxnSpPr>
        <p:spPr>
          <a:xfrm flipV="1">
            <a:off x="1851660" y="3943352"/>
            <a:ext cx="1059180" cy="27431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endCxn id="9" idx="2"/>
          </p:cNvCxnSpPr>
          <p:nvPr/>
        </p:nvCxnSpPr>
        <p:spPr>
          <a:xfrm>
            <a:off x="1851660" y="4217670"/>
            <a:ext cx="1059180" cy="183737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9" idx="6"/>
            <a:endCxn id="12" idx="2"/>
          </p:cNvCxnSpPr>
          <p:nvPr/>
        </p:nvCxnSpPr>
        <p:spPr>
          <a:xfrm flipV="1">
            <a:off x="4373880" y="4741069"/>
            <a:ext cx="1234440" cy="131397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9" idx="6"/>
            <a:endCxn id="10" idx="2"/>
          </p:cNvCxnSpPr>
          <p:nvPr/>
        </p:nvCxnSpPr>
        <p:spPr>
          <a:xfrm flipV="1">
            <a:off x="4373880" y="3658394"/>
            <a:ext cx="1234440" cy="239664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stCxn id="8" idx="6"/>
            <a:endCxn id="12" idx="2"/>
          </p:cNvCxnSpPr>
          <p:nvPr/>
        </p:nvCxnSpPr>
        <p:spPr>
          <a:xfrm>
            <a:off x="4373880" y="3943352"/>
            <a:ext cx="1234440" cy="79771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12" idx="2"/>
          </p:cNvCxnSpPr>
          <p:nvPr/>
        </p:nvCxnSpPr>
        <p:spPr>
          <a:xfrm>
            <a:off x="4373880" y="3425429"/>
            <a:ext cx="1234440" cy="131564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a:endCxn id="12" idx="2"/>
          </p:cNvCxnSpPr>
          <p:nvPr/>
        </p:nvCxnSpPr>
        <p:spPr>
          <a:xfrm>
            <a:off x="4373880" y="2916794"/>
            <a:ext cx="1234440" cy="18242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a:stCxn id="8" idx="6"/>
            <a:endCxn id="10" idx="2"/>
          </p:cNvCxnSpPr>
          <p:nvPr/>
        </p:nvCxnSpPr>
        <p:spPr>
          <a:xfrm flipV="1">
            <a:off x="4373880" y="3658394"/>
            <a:ext cx="1234440" cy="28495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a:endCxn id="10" idx="2"/>
          </p:cNvCxnSpPr>
          <p:nvPr/>
        </p:nvCxnSpPr>
        <p:spPr>
          <a:xfrm>
            <a:off x="4373880" y="3424398"/>
            <a:ext cx="1234440" cy="23399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a:endCxn id="10" idx="2"/>
          </p:cNvCxnSpPr>
          <p:nvPr/>
        </p:nvCxnSpPr>
        <p:spPr>
          <a:xfrm>
            <a:off x="4373880" y="2915050"/>
            <a:ext cx="1234440" cy="7433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a:endCxn id="13" idx="1"/>
          </p:cNvCxnSpPr>
          <p:nvPr/>
        </p:nvCxnSpPr>
        <p:spPr>
          <a:xfrm>
            <a:off x="7071360" y="3656650"/>
            <a:ext cx="428625" cy="56102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12" idx="6"/>
            <a:endCxn id="13" idx="1"/>
          </p:cNvCxnSpPr>
          <p:nvPr/>
        </p:nvCxnSpPr>
        <p:spPr>
          <a:xfrm flipV="1">
            <a:off x="7071360" y="4217670"/>
            <a:ext cx="428625" cy="52339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8" name="Oval 27"/>
          <p:cNvSpPr/>
          <p:nvPr/>
        </p:nvSpPr>
        <p:spPr>
          <a:xfrm>
            <a:off x="3561874" y="4456589"/>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3556496" y="4862037"/>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3561874" y="5268279"/>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24BBF3D7-F881-463A-A39F-12CB32322ECC}" type="slidenum">
              <a:rPr lang="en-US" smtClean="0"/>
              <a:t>31</a:t>
            </a:fld>
            <a:endParaRPr lang="en-US"/>
          </a:p>
        </p:txBody>
      </p:sp>
    </p:spTree>
    <p:extLst>
      <p:ext uri="{BB962C8B-B14F-4D97-AF65-F5344CB8AC3E}">
        <p14:creationId xmlns:p14="http://schemas.microsoft.com/office/powerpoint/2010/main" val="4810554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model in a node</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sp>
        <p:nvSpPr>
          <p:cNvPr id="5" name="Rectangle 4"/>
          <p:cNvSpPr/>
          <p:nvPr/>
        </p:nvSpPr>
        <p:spPr>
          <a:xfrm>
            <a:off x="922020" y="1615440"/>
            <a:ext cx="426720" cy="274320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6" name="Rectangle 5"/>
          <p:cNvSpPr/>
          <p:nvPr/>
        </p:nvSpPr>
        <p:spPr>
          <a:xfrm>
            <a:off x="922020" y="5120640"/>
            <a:ext cx="426720" cy="929640"/>
          </a:xfrm>
          <a:prstGeom prst="rect">
            <a:avLst/>
          </a:prstGeom>
          <a:solidFill>
            <a:srgbClr val="FF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6200000">
            <a:off x="-29053" y="2787133"/>
            <a:ext cx="1433277" cy="369332"/>
          </a:xfrm>
          <a:prstGeom prst="rect">
            <a:avLst/>
          </a:prstGeom>
          <a:noFill/>
        </p:spPr>
        <p:txBody>
          <a:bodyPr wrap="none" rtlCol="0">
            <a:spAutoFit/>
          </a:bodyPr>
          <a:lstStyle/>
          <a:p>
            <a:r>
              <a:rPr lang="en-US" dirty="0" smtClean="0">
                <a:latin typeface="+mj-lt"/>
              </a:rPr>
              <a:t>Train data set</a:t>
            </a:r>
            <a:endParaRPr lang="en-US" dirty="0">
              <a:latin typeface="+mj-lt"/>
            </a:endParaRPr>
          </a:p>
        </p:txBody>
      </p:sp>
      <p:sp>
        <p:nvSpPr>
          <p:cNvPr id="8" name="TextBox 7"/>
          <p:cNvSpPr txBox="1"/>
          <p:nvPr/>
        </p:nvSpPr>
        <p:spPr>
          <a:xfrm rot="16200000">
            <a:off x="404527" y="5400793"/>
            <a:ext cx="566117" cy="369332"/>
          </a:xfrm>
          <a:prstGeom prst="rect">
            <a:avLst/>
          </a:prstGeom>
          <a:noFill/>
        </p:spPr>
        <p:txBody>
          <a:bodyPr wrap="none" rtlCol="0">
            <a:spAutoFit/>
          </a:bodyPr>
          <a:lstStyle/>
          <a:p>
            <a:r>
              <a:rPr lang="en-US" dirty="0" smtClean="0">
                <a:latin typeface="+mj-lt"/>
              </a:rPr>
              <a:t>Test</a:t>
            </a:r>
            <a:endParaRPr lang="en-US" dirty="0">
              <a:latin typeface="+mj-lt"/>
            </a:endParaRPr>
          </a:p>
        </p:txBody>
      </p:sp>
      <p:cxnSp>
        <p:nvCxnSpPr>
          <p:cNvPr id="10" name="Straight Connector 9"/>
          <p:cNvCxnSpPr/>
          <p:nvPr/>
        </p:nvCxnSpPr>
        <p:spPr>
          <a:xfrm>
            <a:off x="918972" y="2148840"/>
            <a:ext cx="429768"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918972" y="2689860"/>
            <a:ext cx="429768"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918972" y="3238500"/>
            <a:ext cx="429768"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18972" y="3779520"/>
            <a:ext cx="429768" cy="0"/>
          </a:xfrm>
          <a:prstGeom prst="line">
            <a:avLst/>
          </a:prstGeom>
        </p:spPr>
        <p:style>
          <a:lnRef idx="3">
            <a:schemeClr val="dk1"/>
          </a:lnRef>
          <a:fillRef idx="0">
            <a:schemeClr val="dk1"/>
          </a:fillRef>
          <a:effectRef idx="2">
            <a:schemeClr val="dk1"/>
          </a:effectRef>
          <a:fontRef idx="minor">
            <a:schemeClr val="tx1"/>
          </a:fontRef>
        </p:style>
      </p:cxnSp>
      <p:sp>
        <p:nvSpPr>
          <p:cNvPr id="14" name="Oval 13"/>
          <p:cNvSpPr/>
          <p:nvPr/>
        </p:nvSpPr>
        <p:spPr>
          <a:xfrm>
            <a:off x="1686877" y="2552462"/>
            <a:ext cx="1189673" cy="2747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Model</a:t>
            </a:r>
            <a:endParaRPr lang="en-US" dirty="0"/>
          </a:p>
        </p:txBody>
      </p:sp>
      <p:sp>
        <p:nvSpPr>
          <p:cNvPr id="15" name="Right Brace 14"/>
          <p:cNvSpPr/>
          <p:nvPr/>
        </p:nvSpPr>
        <p:spPr>
          <a:xfrm>
            <a:off x="1395460" y="1633538"/>
            <a:ext cx="197120" cy="2145982"/>
          </a:xfrm>
          <a:prstGeom prst="rightBrace">
            <a:avLst>
              <a:gd name="adj1" fmla="val 143631"/>
              <a:gd name="adj2" fmla="val 4894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8" name="Straight Arrow Connector 17"/>
          <p:cNvCxnSpPr/>
          <p:nvPr/>
        </p:nvCxnSpPr>
        <p:spPr>
          <a:xfrm flipV="1">
            <a:off x="1348740" y="4061461"/>
            <a:ext cx="21945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1348740" y="5585459"/>
            <a:ext cx="21945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3543300" y="5120640"/>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543300" y="3779520"/>
            <a:ext cx="426720" cy="57912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cxnSp>
        <p:nvCxnSpPr>
          <p:cNvPr id="25" name="Straight Connector 24"/>
          <p:cNvCxnSpPr>
            <a:stCxn id="14" idx="4"/>
          </p:cNvCxnSpPr>
          <p:nvPr/>
        </p:nvCxnSpPr>
        <p:spPr>
          <a:xfrm>
            <a:off x="2281714" y="2827258"/>
            <a:ext cx="0" cy="27582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722834" y="3924063"/>
            <a:ext cx="1189673" cy="27479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t>Prediction</a:t>
            </a:r>
            <a:endParaRPr lang="en-US" sz="1100" dirty="0"/>
          </a:p>
        </p:txBody>
      </p:sp>
      <p:sp>
        <p:nvSpPr>
          <p:cNvPr id="28" name="Oval 27"/>
          <p:cNvSpPr/>
          <p:nvPr/>
        </p:nvSpPr>
        <p:spPr>
          <a:xfrm>
            <a:off x="1722833" y="5448061"/>
            <a:ext cx="1189673" cy="27479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t>Prediction</a:t>
            </a:r>
            <a:endParaRPr lang="en-US" sz="1100" dirty="0"/>
          </a:p>
        </p:txBody>
      </p:sp>
      <p:cxnSp>
        <p:nvCxnSpPr>
          <p:cNvPr id="31" name="Straight Arrow Connector 30"/>
          <p:cNvCxnSpPr/>
          <p:nvPr/>
        </p:nvCxnSpPr>
        <p:spPr>
          <a:xfrm>
            <a:off x="1348740" y="3528062"/>
            <a:ext cx="2827020" cy="73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1348740" y="2971800"/>
            <a:ext cx="3421380" cy="7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1348740" y="2423161"/>
            <a:ext cx="40386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endCxn id="44" idx="1"/>
          </p:cNvCxnSpPr>
          <p:nvPr/>
        </p:nvCxnSpPr>
        <p:spPr>
          <a:xfrm flipV="1">
            <a:off x="1348740" y="1882140"/>
            <a:ext cx="457223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4175760" y="3238500"/>
            <a:ext cx="426720" cy="54102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2" name="Rectangle 41"/>
          <p:cNvSpPr/>
          <p:nvPr/>
        </p:nvSpPr>
        <p:spPr>
          <a:xfrm>
            <a:off x="4785597" y="2689860"/>
            <a:ext cx="426720" cy="54864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43" name="Rectangle 42"/>
          <p:cNvSpPr/>
          <p:nvPr/>
        </p:nvSpPr>
        <p:spPr>
          <a:xfrm>
            <a:off x="5402817" y="2148840"/>
            <a:ext cx="426720" cy="54102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44" name="Rectangle 43"/>
          <p:cNvSpPr/>
          <p:nvPr/>
        </p:nvSpPr>
        <p:spPr>
          <a:xfrm>
            <a:off x="5920977" y="1615440"/>
            <a:ext cx="426720" cy="53340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46" name="TextBox 45"/>
          <p:cNvSpPr txBox="1"/>
          <p:nvPr/>
        </p:nvSpPr>
        <p:spPr>
          <a:xfrm>
            <a:off x="969485" y="3884414"/>
            <a:ext cx="312906" cy="369332"/>
          </a:xfrm>
          <a:prstGeom prst="rect">
            <a:avLst/>
          </a:prstGeom>
          <a:noFill/>
        </p:spPr>
        <p:txBody>
          <a:bodyPr wrap="none" rtlCol="0">
            <a:spAutoFit/>
          </a:bodyPr>
          <a:lstStyle/>
          <a:p>
            <a:r>
              <a:rPr lang="en-US" dirty="0" smtClean="0"/>
              <a:t>1</a:t>
            </a:r>
            <a:endParaRPr lang="en-US" dirty="0"/>
          </a:p>
        </p:txBody>
      </p:sp>
      <p:sp>
        <p:nvSpPr>
          <p:cNvPr id="47" name="TextBox 46"/>
          <p:cNvSpPr txBox="1"/>
          <p:nvPr/>
        </p:nvSpPr>
        <p:spPr>
          <a:xfrm>
            <a:off x="969485" y="3343392"/>
            <a:ext cx="312906" cy="369332"/>
          </a:xfrm>
          <a:prstGeom prst="rect">
            <a:avLst/>
          </a:prstGeom>
          <a:noFill/>
        </p:spPr>
        <p:txBody>
          <a:bodyPr wrap="none" rtlCol="0">
            <a:spAutoFit/>
          </a:bodyPr>
          <a:lstStyle/>
          <a:p>
            <a:r>
              <a:rPr lang="en-US" dirty="0"/>
              <a:t>2</a:t>
            </a:r>
          </a:p>
        </p:txBody>
      </p:sp>
      <p:sp>
        <p:nvSpPr>
          <p:cNvPr id="48" name="TextBox 47"/>
          <p:cNvSpPr txBox="1"/>
          <p:nvPr/>
        </p:nvSpPr>
        <p:spPr>
          <a:xfrm>
            <a:off x="969485" y="2787133"/>
            <a:ext cx="312906" cy="369332"/>
          </a:xfrm>
          <a:prstGeom prst="rect">
            <a:avLst/>
          </a:prstGeom>
          <a:noFill/>
        </p:spPr>
        <p:txBody>
          <a:bodyPr wrap="none" rtlCol="0">
            <a:spAutoFit/>
          </a:bodyPr>
          <a:lstStyle/>
          <a:p>
            <a:r>
              <a:rPr lang="en-US" dirty="0"/>
              <a:t>3</a:t>
            </a:r>
          </a:p>
        </p:txBody>
      </p:sp>
      <p:sp>
        <p:nvSpPr>
          <p:cNvPr id="49" name="TextBox 48"/>
          <p:cNvSpPr txBox="1"/>
          <p:nvPr/>
        </p:nvSpPr>
        <p:spPr>
          <a:xfrm>
            <a:off x="969485" y="2246113"/>
            <a:ext cx="312906" cy="369332"/>
          </a:xfrm>
          <a:prstGeom prst="rect">
            <a:avLst/>
          </a:prstGeom>
          <a:noFill/>
        </p:spPr>
        <p:txBody>
          <a:bodyPr wrap="none" rtlCol="0">
            <a:spAutoFit/>
          </a:bodyPr>
          <a:lstStyle/>
          <a:p>
            <a:r>
              <a:rPr lang="en-US" dirty="0"/>
              <a:t>4</a:t>
            </a:r>
          </a:p>
        </p:txBody>
      </p:sp>
      <p:sp>
        <p:nvSpPr>
          <p:cNvPr id="50" name="TextBox 49"/>
          <p:cNvSpPr txBox="1"/>
          <p:nvPr/>
        </p:nvSpPr>
        <p:spPr>
          <a:xfrm>
            <a:off x="969485" y="1712715"/>
            <a:ext cx="312906" cy="369332"/>
          </a:xfrm>
          <a:prstGeom prst="rect">
            <a:avLst/>
          </a:prstGeom>
          <a:noFill/>
        </p:spPr>
        <p:txBody>
          <a:bodyPr wrap="none" rtlCol="0">
            <a:spAutoFit/>
          </a:bodyPr>
          <a:lstStyle/>
          <a:p>
            <a:r>
              <a:rPr lang="en-US" dirty="0"/>
              <a:t>5</a:t>
            </a:r>
          </a:p>
        </p:txBody>
      </p:sp>
      <p:cxnSp>
        <p:nvCxnSpPr>
          <p:cNvPr id="62" name="Straight Arrow Connector 61"/>
          <p:cNvCxnSpPr/>
          <p:nvPr/>
        </p:nvCxnSpPr>
        <p:spPr>
          <a:xfrm flipV="1">
            <a:off x="6118860" y="5585459"/>
            <a:ext cx="21945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2" name="Rectangle 51"/>
          <p:cNvSpPr/>
          <p:nvPr/>
        </p:nvSpPr>
        <p:spPr>
          <a:xfrm>
            <a:off x="4170279"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785597"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402817"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989557"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886700" y="1633538"/>
            <a:ext cx="426720" cy="2743200"/>
          </a:xfrm>
          <a:prstGeom prst="rect">
            <a:avLst/>
          </a:prstGeom>
          <a:solidFill>
            <a:srgbClr val="0000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57" name="Rectangle 56"/>
          <p:cNvSpPr/>
          <p:nvPr/>
        </p:nvSpPr>
        <p:spPr>
          <a:xfrm>
            <a:off x="7886700"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556652" y="5448061"/>
            <a:ext cx="1189673" cy="27479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t>Average</a:t>
            </a:r>
            <a:endParaRPr lang="en-US" sz="1100" dirty="0"/>
          </a:p>
        </p:txBody>
      </p:sp>
      <p:sp>
        <p:nvSpPr>
          <p:cNvPr id="63" name="TextBox 62"/>
          <p:cNvSpPr txBox="1"/>
          <p:nvPr/>
        </p:nvSpPr>
        <p:spPr>
          <a:xfrm rot="16200000">
            <a:off x="7819241" y="2868262"/>
            <a:ext cx="1319592" cy="369332"/>
          </a:xfrm>
          <a:prstGeom prst="rect">
            <a:avLst/>
          </a:prstGeom>
          <a:noFill/>
        </p:spPr>
        <p:txBody>
          <a:bodyPr wrap="none" rtlCol="0">
            <a:spAutoFit/>
          </a:bodyPr>
          <a:lstStyle/>
          <a:p>
            <a:r>
              <a:rPr lang="en-US" dirty="0" smtClean="0">
                <a:latin typeface="+mj-lt"/>
              </a:rPr>
              <a:t>New feature</a:t>
            </a:r>
            <a:endParaRPr lang="en-US" dirty="0">
              <a:latin typeface="+mj-lt"/>
            </a:endParaRPr>
          </a:p>
        </p:txBody>
      </p:sp>
      <p:sp>
        <p:nvSpPr>
          <p:cNvPr id="64" name="TextBox 63"/>
          <p:cNvSpPr txBox="1"/>
          <p:nvPr/>
        </p:nvSpPr>
        <p:spPr>
          <a:xfrm>
            <a:off x="7798150" y="1342252"/>
            <a:ext cx="654346" cy="307777"/>
          </a:xfrm>
          <a:prstGeom prst="rect">
            <a:avLst/>
          </a:prstGeom>
          <a:noFill/>
        </p:spPr>
        <p:txBody>
          <a:bodyPr wrap="none" rtlCol="0">
            <a:spAutoFit/>
          </a:bodyPr>
          <a:lstStyle/>
          <a:p>
            <a:r>
              <a:rPr lang="en-US" sz="1400" dirty="0" smtClean="0">
                <a:latin typeface="+mj-lt"/>
              </a:rPr>
              <a:t>Model</a:t>
            </a:r>
            <a:endParaRPr lang="en-US" sz="1400" dirty="0">
              <a:latin typeface="+mj-lt"/>
            </a:endParaRPr>
          </a:p>
        </p:txBody>
      </p:sp>
      <p:sp>
        <p:nvSpPr>
          <p:cNvPr id="65" name="Right Brace 64"/>
          <p:cNvSpPr/>
          <p:nvPr/>
        </p:nvSpPr>
        <p:spPr>
          <a:xfrm>
            <a:off x="6353649" y="1732597"/>
            <a:ext cx="308136" cy="2644141"/>
          </a:xfrm>
          <a:prstGeom prst="rightBrace">
            <a:avLst>
              <a:gd name="adj1" fmla="val 75528"/>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Oval 65"/>
          <p:cNvSpPr/>
          <p:nvPr/>
        </p:nvSpPr>
        <p:spPr>
          <a:xfrm>
            <a:off x="6652752" y="2915530"/>
            <a:ext cx="1189673" cy="27479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err="1" smtClean="0"/>
              <a:t>Concat</a:t>
            </a:r>
            <a:endParaRPr lang="en-US" sz="1100" dirty="0"/>
          </a:p>
        </p:txBody>
      </p:sp>
      <p:sp>
        <p:nvSpPr>
          <p:cNvPr id="9" name="Slide Number Placeholder 8"/>
          <p:cNvSpPr>
            <a:spLocks noGrp="1"/>
          </p:cNvSpPr>
          <p:nvPr>
            <p:ph type="sldNum" sz="quarter" idx="12"/>
          </p:nvPr>
        </p:nvSpPr>
        <p:spPr/>
        <p:txBody>
          <a:bodyPr/>
          <a:lstStyle/>
          <a:p>
            <a:fld id="{24BBF3D7-F881-463A-A39F-12CB32322ECC}" type="slidenum">
              <a:rPr lang="en-US" smtClean="0"/>
              <a:t>32</a:t>
            </a:fld>
            <a:endParaRPr lang="en-US"/>
          </a:p>
        </p:txBody>
      </p:sp>
    </p:spTree>
    <p:extLst>
      <p:ext uri="{BB962C8B-B14F-4D97-AF65-F5344CB8AC3E}">
        <p14:creationId xmlns:p14="http://schemas.microsoft.com/office/powerpoint/2010/main" val="241643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2" grpId="0" animBg="1"/>
      <p:bldP spid="23" grpId="0" animBg="1"/>
      <p:bldP spid="27" grpId="0" animBg="1"/>
      <p:bldP spid="28" grpId="0" animBg="1"/>
      <p:bldP spid="40" grpId="0" animBg="1"/>
      <p:bldP spid="42" grpId="0" animBg="1"/>
      <p:bldP spid="43" grpId="0" animBg="1"/>
      <p:bldP spid="44" grpId="0" animBg="1"/>
      <p:bldP spid="52" grpId="0" animBg="1"/>
      <p:bldP spid="53" grpId="0" animBg="1"/>
      <p:bldP spid="54" grpId="0" animBg="1"/>
      <p:bldP spid="55" grpId="0" animBg="1"/>
      <p:bldP spid="56" grpId="0" animBg="1"/>
      <p:bldP spid="57" grpId="0" animBg="1"/>
      <p:bldP spid="61" grpId="0" animBg="1"/>
      <p:bldP spid="63" grpId="0"/>
      <p:bldP spid="64" grpId="0"/>
      <p:bldP spid="65" grpId="0" animBg="1"/>
      <p:bldP spid="6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 predictions</a:t>
            </a:r>
            <a:endParaRPr lang="en-US" dirty="0"/>
          </a:p>
        </p:txBody>
      </p:sp>
      <p:sp>
        <p:nvSpPr>
          <p:cNvPr id="4" name="Rectangle 3"/>
          <p:cNvSpPr/>
          <p:nvPr/>
        </p:nvSpPr>
        <p:spPr>
          <a:xfrm>
            <a:off x="662940" y="4023360"/>
            <a:ext cx="1188720" cy="38862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Data</a:t>
            </a:r>
            <a:endParaRPr lang="en-US" dirty="0"/>
          </a:p>
        </p:txBody>
      </p:sp>
      <p:sp>
        <p:nvSpPr>
          <p:cNvPr id="5" name="Oval 4"/>
          <p:cNvSpPr/>
          <p:nvPr/>
        </p:nvSpPr>
        <p:spPr>
          <a:xfrm>
            <a:off x="2910840" y="2697480"/>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1</a:t>
            </a:r>
            <a:endParaRPr lang="en-US" dirty="0"/>
          </a:p>
        </p:txBody>
      </p:sp>
      <p:sp>
        <p:nvSpPr>
          <p:cNvPr id="6" name="Oval 5"/>
          <p:cNvSpPr/>
          <p:nvPr/>
        </p:nvSpPr>
        <p:spPr>
          <a:xfrm>
            <a:off x="2910840" y="3209926"/>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2</a:t>
            </a:r>
            <a:endParaRPr lang="en-US" dirty="0"/>
          </a:p>
        </p:txBody>
      </p:sp>
      <p:sp>
        <p:nvSpPr>
          <p:cNvPr id="7" name="Oval 6"/>
          <p:cNvSpPr/>
          <p:nvPr/>
        </p:nvSpPr>
        <p:spPr>
          <a:xfrm>
            <a:off x="2910840" y="3722372"/>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3</a:t>
            </a:r>
            <a:endParaRPr lang="en-US" dirty="0"/>
          </a:p>
        </p:txBody>
      </p:sp>
      <p:sp>
        <p:nvSpPr>
          <p:cNvPr id="8" name="Oval 7"/>
          <p:cNvSpPr/>
          <p:nvPr/>
        </p:nvSpPr>
        <p:spPr>
          <a:xfrm>
            <a:off x="2910840" y="5834063"/>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N</a:t>
            </a:r>
            <a:endParaRPr lang="en-US" dirty="0"/>
          </a:p>
        </p:txBody>
      </p:sp>
      <p:cxnSp>
        <p:nvCxnSpPr>
          <p:cNvPr id="9" name="Straight Arrow Connector 8"/>
          <p:cNvCxnSpPr>
            <a:stCxn id="4" idx="3"/>
            <a:endCxn id="5" idx="2"/>
          </p:cNvCxnSpPr>
          <p:nvPr/>
        </p:nvCxnSpPr>
        <p:spPr>
          <a:xfrm flipV="1">
            <a:off x="1851660" y="2918460"/>
            <a:ext cx="1059180" cy="129921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4" idx="3"/>
            <a:endCxn id="6" idx="2"/>
          </p:cNvCxnSpPr>
          <p:nvPr/>
        </p:nvCxnSpPr>
        <p:spPr>
          <a:xfrm flipV="1">
            <a:off x="1851660" y="3430906"/>
            <a:ext cx="1059180" cy="7867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4" idx="3"/>
            <a:endCxn id="7" idx="2"/>
          </p:cNvCxnSpPr>
          <p:nvPr/>
        </p:nvCxnSpPr>
        <p:spPr>
          <a:xfrm flipV="1">
            <a:off x="1851660" y="3943352"/>
            <a:ext cx="1059180" cy="27431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a:endCxn id="8" idx="2"/>
          </p:cNvCxnSpPr>
          <p:nvPr/>
        </p:nvCxnSpPr>
        <p:spPr>
          <a:xfrm>
            <a:off x="1851660" y="4217670"/>
            <a:ext cx="1059180" cy="183737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8" idx="6"/>
          </p:cNvCxnSpPr>
          <p:nvPr/>
        </p:nvCxnSpPr>
        <p:spPr>
          <a:xfrm flipV="1">
            <a:off x="4373880" y="4164332"/>
            <a:ext cx="1234440" cy="189071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7" idx="6"/>
          </p:cNvCxnSpPr>
          <p:nvPr/>
        </p:nvCxnSpPr>
        <p:spPr>
          <a:xfrm>
            <a:off x="4373880" y="3943352"/>
            <a:ext cx="1234440" cy="28551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373880" y="3424398"/>
            <a:ext cx="1234440" cy="79327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4373880" y="2915050"/>
            <a:ext cx="1234440" cy="124928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1" name="Picture 20"/>
          <p:cNvPicPr>
            <a:picLocks noChangeAspect="1"/>
          </p:cNvPicPr>
          <p:nvPr/>
        </p:nvPicPr>
        <p:blipFill>
          <a:blip r:embed="rId2"/>
          <a:stretch>
            <a:fillRect/>
          </a:stretch>
        </p:blipFill>
        <p:spPr>
          <a:xfrm>
            <a:off x="7914602" y="230190"/>
            <a:ext cx="1027467" cy="1020128"/>
          </a:xfrm>
          <a:prstGeom prst="rect">
            <a:avLst/>
          </a:prstGeom>
        </p:spPr>
      </p:pic>
      <p:sp>
        <p:nvSpPr>
          <p:cNvPr id="27" name="Rectangle 26"/>
          <p:cNvSpPr/>
          <p:nvPr/>
        </p:nvSpPr>
        <p:spPr>
          <a:xfrm rot="16200000">
            <a:off x="4274820" y="4126230"/>
            <a:ext cx="3124200" cy="29146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1</a:t>
            </a:r>
            <a:endParaRPr lang="en-US" dirty="0"/>
          </a:p>
        </p:txBody>
      </p:sp>
      <p:sp>
        <p:nvSpPr>
          <p:cNvPr id="28" name="Rectangle 27"/>
          <p:cNvSpPr/>
          <p:nvPr/>
        </p:nvSpPr>
        <p:spPr>
          <a:xfrm rot="16200000">
            <a:off x="4649153" y="4126230"/>
            <a:ext cx="3124200" cy="29146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2</a:t>
            </a:r>
            <a:endParaRPr lang="en-US" dirty="0"/>
          </a:p>
        </p:txBody>
      </p:sp>
      <p:sp>
        <p:nvSpPr>
          <p:cNvPr id="29" name="Rectangle 28"/>
          <p:cNvSpPr/>
          <p:nvPr/>
        </p:nvSpPr>
        <p:spPr>
          <a:xfrm rot="16200000">
            <a:off x="5018294" y="4113847"/>
            <a:ext cx="3124200" cy="29146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3</a:t>
            </a:r>
            <a:endParaRPr lang="en-US" dirty="0"/>
          </a:p>
        </p:txBody>
      </p:sp>
      <p:sp>
        <p:nvSpPr>
          <p:cNvPr id="30" name="Rectangle 29"/>
          <p:cNvSpPr/>
          <p:nvPr/>
        </p:nvSpPr>
        <p:spPr>
          <a:xfrm rot="16200000">
            <a:off x="6162031" y="4113847"/>
            <a:ext cx="3124200" cy="29146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N</a:t>
            </a:r>
            <a:endParaRPr lang="en-US" dirty="0"/>
          </a:p>
        </p:txBody>
      </p:sp>
      <p:sp>
        <p:nvSpPr>
          <p:cNvPr id="22" name="Oval 21"/>
          <p:cNvSpPr/>
          <p:nvPr/>
        </p:nvSpPr>
        <p:spPr>
          <a:xfrm>
            <a:off x="3561874" y="4456589"/>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p:cNvSpPr/>
          <p:nvPr/>
        </p:nvSpPr>
        <p:spPr>
          <a:xfrm>
            <a:off x="3556496" y="4862037"/>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3561874" y="5268279"/>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Slide Number Placeholder 12"/>
          <p:cNvSpPr>
            <a:spLocks noGrp="1"/>
          </p:cNvSpPr>
          <p:nvPr>
            <p:ph type="sldNum" sz="quarter" idx="12"/>
          </p:nvPr>
        </p:nvSpPr>
        <p:spPr/>
        <p:txBody>
          <a:bodyPr/>
          <a:lstStyle/>
          <a:p>
            <a:fld id="{24BBF3D7-F881-463A-A39F-12CB32322ECC}" type="slidenum">
              <a:rPr lang="en-US" smtClean="0"/>
              <a:t>33</a:t>
            </a:fld>
            <a:endParaRPr lang="en-US"/>
          </a:p>
        </p:txBody>
      </p:sp>
    </p:spTree>
    <p:extLst>
      <p:ext uri="{BB962C8B-B14F-4D97-AF65-F5344CB8AC3E}">
        <p14:creationId xmlns:p14="http://schemas.microsoft.com/office/powerpoint/2010/main" val="16556727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5" name="Content Placeholder 4"/>
          <p:cNvSpPr>
            <a:spLocks noGrp="1"/>
          </p:cNvSpPr>
          <p:nvPr>
            <p:ph idx="1"/>
          </p:nvPr>
        </p:nvSpPr>
        <p:spPr>
          <a:xfrm>
            <a:off x="502920" y="1594715"/>
            <a:ext cx="7753350" cy="3067977"/>
          </a:xfrm>
        </p:spPr>
        <p:txBody>
          <a:bodyPr>
            <a:normAutofit/>
          </a:bodyPr>
          <a:lstStyle/>
          <a:p>
            <a:r>
              <a:rPr lang="en-US" sz="2000" dirty="0" smtClean="0"/>
              <a:t>Do more feature engineering</a:t>
            </a:r>
            <a:endParaRPr lang="en-US" sz="1600" dirty="0" smtClean="0"/>
          </a:p>
          <a:p>
            <a:pPr lvl="1"/>
            <a:r>
              <a:rPr lang="en-US" sz="1600" dirty="0" smtClean="0"/>
              <a:t>Optimize the number of clusters for k-mean</a:t>
            </a:r>
          </a:p>
          <a:p>
            <a:pPr lvl="1"/>
            <a:r>
              <a:rPr lang="en-US" sz="1600" dirty="0" smtClean="0"/>
              <a:t>Transfer the numerical variable using PCA or ICA</a:t>
            </a:r>
          </a:p>
          <a:p>
            <a:pPr lvl="1"/>
            <a:r>
              <a:rPr lang="en-US" sz="1600" dirty="0" smtClean="0"/>
              <a:t>Tailored clustering based on radial distribution function</a:t>
            </a:r>
          </a:p>
          <a:p>
            <a:pPr lvl="1"/>
            <a:r>
              <a:rPr lang="en-US" sz="1600" dirty="0" smtClean="0"/>
              <a:t>Handle repeated transactions</a:t>
            </a:r>
          </a:p>
          <a:p>
            <a:r>
              <a:rPr lang="en-US" sz="2000" dirty="0"/>
              <a:t>Implement stacking model</a:t>
            </a:r>
          </a:p>
          <a:p>
            <a:endParaRPr lang="en-US" dirty="0"/>
          </a:p>
        </p:txBody>
      </p:sp>
      <p:pic>
        <p:nvPicPr>
          <p:cNvPr id="6" name="Picture 5"/>
          <p:cNvPicPr>
            <a:picLocks noChangeAspect="1"/>
          </p:cNvPicPr>
          <p:nvPr/>
        </p:nvPicPr>
        <p:blipFill>
          <a:blip r:embed="rId2"/>
          <a:stretch>
            <a:fillRect/>
          </a:stretch>
        </p:blipFill>
        <p:spPr>
          <a:xfrm>
            <a:off x="7914602" y="230190"/>
            <a:ext cx="1027467" cy="1020128"/>
          </a:xfrm>
          <a:prstGeom prst="rect">
            <a:avLst/>
          </a:prstGeom>
        </p:spPr>
      </p:pic>
      <p:sp>
        <p:nvSpPr>
          <p:cNvPr id="4" name="Slide Number Placeholder 3"/>
          <p:cNvSpPr>
            <a:spLocks noGrp="1"/>
          </p:cNvSpPr>
          <p:nvPr>
            <p:ph type="sldNum" sz="quarter" idx="12"/>
          </p:nvPr>
        </p:nvSpPr>
        <p:spPr/>
        <p:txBody>
          <a:bodyPr/>
          <a:lstStyle/>
          <a:p>
            <a:fld id="{24BBF3D7-F881-463A-A39F-12CB32322ECC}" type="slidenum">
              <a:rPr lang="en-US" smtClean="0"/>
              <a:t>34</a:t>
            </a:fld>
            <a:endParaRPr lang="en-US"/>
          </a:p>
        </p:txBody>
      </p:sp>
    </p:spTree>
    <p:extLst>
      <p:ext uri="{BB962C8B-B14F-4D97-AF65-F5344CB8AC3E}">
        <p14:creationId xmlns:p14="http://schemas.microsoft.com/office/powerpoint/2010/main" val="42079900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methods</a:t>
            </a:r>
            <a:endParaRPr lang="en-US" dirty="0"/>
          </a:p>
        </p:txBody>
      </p:sp>
      <p:sp>
        <p:nvSpPr>
          <p:cNvPr id="3" name="Content Placeholder 2"/>
          <p:cNvSpPr>
            <a:spLocks noGrp="1"/>
          </p:cNvSpPr>
          <p:nvPr>
            <p:ph idx="1"/>
          </p:nvPr>
        </p:nvSpPr>
        <p:spPr>
          <a:xfrm>
            <a:off x="502920" y="1444625"/>
            <a:ext cx="8229600" cy="4351338"/>
          </a:xfrm>
        </p:spPr>
        <p:txBody>
          <a:bodyPr/>
          <a:lstStyle/>
          <a:p>
            <a:r>
              <a:rPr lang="en-US" dirty="0" smtClean="0"/>
              <a:t>Stacked model !!!</a:t>
            </a:r>
          </a:p>
          <a:p>
            <a:pPr marL="0" indent="0" algn="just">
              <a:spcBef>
                <a:spcPts val="600"/>
              </a:spcBef>
              <a:buNone/>
            </a:pPr>
            <a:r>
              <a:rPr lang="en-US" sz="1400" dirty="0" smtClean="0"/>
              <a:t>“The </a:t>
            </a:r>
            <a:r>
              <a:rPr lang="en-US" sz="1400" dirty="0"/>
              <a:t>meta features in {fold2, fold3, fold4, fold5} are dependent on the target values in fold1. So, the target values we’re trying to predict are themselves embedded into the features we’re using to fit our model. This is leakage and in theory </a:t>
            </a:r>
            <a:r>
              <a:rPr lang="en-US" sz="1400" dirty="0" smtClean="0"/>
              <a:t>S (first model) could </a:t>
            </a:r>
            <a:r>
              <a:rPr lang="en-US" sz="1400" dirty="0"/>
              <a:t>deduce information about the target values from the meta features in a way that would cause it to </a:t>
            </a:r>
            <a:r>
              <a:rPr lang="en-US" sz="1400" dirty="0" err="1"/>
              <a:t>overfit</a:t>
            </a:r>
            <a:r>
              <a:rPr lang="en-US" sz="1400" dirty="0"/>
              <a:t> the training data and not generalize well to out-of-bag samples</a:t>
            </a:r>
            <a:r>
              <a:rPr lang="en-US" sz="1400" dirty="0" smtClean="0"/>
              <a:t>.”</a:t>
            </a:r>
          </a:p>
          <a:p>
            <a:pPr marL="0" indent="0" algn="just">
              <a:spcBef>
                <a:spcPts val="600"/>
              </a:spcBef>
              <a:buNone/>
            </a:pPr>
            <a:r>
              <a:rPr lang="en-US" sz="1400" dirty="0"/>
              <a:t>http://blog.kaggle.com/2016/12/27/a-kagglers-guide-to-model-stacking-in-practice/</a:t>
            </a:r>
            <a:endParaRPr lang="en-US" sz="1400" dirty="0" smtClean="0"/>
          </a:p>
          <a:p>
            <a:pPr marL="0" indent="0" algn="just">
              <a:spcBef>
                <a:spcPts val="600"/>
              </a:spcBef>
              <a:buNone/>
            </a:pPr>
            <a:endParaRPr lang="en-US" sz="1400"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35</a:t>
            </a:fld>
            <a:endParaRPr lang="en-US"/>
          </a:p>
        </p:txBody>
      </p:sp>
    </p:spTree>
    <p:extLst>
      <p:ext uri="{BB962C8B-B14F-4D97-AF65-F5344CB8AC3E}">
        <p14:creationId xmlns:p14="http://schemas.microsoft.com/office/powerpoint/2010/main" val="35671449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 using </a:t>
            </a:r>
            <a:r>
              <a:rPr lang="en-US" dirty="0" smtClean="0"/>
              <a:t>k-mean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 y="1690689"/>
            <a:ext cx="3347027" cy="249650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6340" y="1690689"/>
            <a:ext cx="3566159" cy="2142586"/>
          </a:xfrm>
          <a:prstGeom prst="rect">
            <a:avLst/>
          </a:prstGeom>
        </p:spPr>
      </p:pic>
      <p:sp>
        <p:nvSpPr>
          <p:cNvPr id="3" name="TextBox 2"/>
          <p:cNvSpPr txBox="1"/>
          <p:nvPr/>
        </p:nvSpPr>
        <p:spPr>
          <a:xfrm>
            <a:off x="1062182" y="2272145"/>
            <a:ext cx="354584" cy="276999"/>
          </a:xfrm>
          <a:prstGeom prst="rect">
            <a:avLst/>
          </a:prstGeom>
          <a:noFill/>
        </p:spPr>
        <p:txBody>
          <a:bodyPr wrap="none" rtlCol="0">
            <a:spAutoFit/>
          </a:bodyPr>
          <a:lstStyle/>
          <a:p>
            <a:r>
              <a:rPr lang="en-US" sz="1200" dirty="0" smtClean="0">
                <a:solidFill>
                  <a:srgbClr val="FF0000"/>
                </a:solidFill>
              </a:rPr>
              <a:t>20</a:t>
            </a:r>
            <a:endParaRPr lang="en-US" sz="1200" dirty="0">
              <a:solidFill>
                <a:srgbClr val="FF0000"/>
              </a:solidFill>
            </a:endParaRPr>
          </a:p>
        </p:txBody>
      </p:sp>
      <p:sp>
        <p:nvSpPr>
          <p:cNvPr id="7" name="TextBox 6"/>
          <p:cNvSpPr txBox="1"/>
          <p:nvPr/>
        </p:nvSpPr>
        <p:spPr>
          <a:xfrm>
            <a:off x="1324964" y="2839607"/>
            <a:ext cx="439544" cy="276999"/>
          </a:xfrm>
          <a:prstGeom prst="rect">
            <a:avLst/>
          </a:prstGeom>
          <a:noFill/>
        </p:spPr>
        <p:txBody>
          <a:bodyPr wrap="none" rtlCol="0">
            <a:spAutoFit/>
          </a:bodyPr>
          <a:lstStyle/>
          <a:p>
            <a:r>
              <a:rPr lang="en-US" sz="1200" dirty="0" smtClean="0">
                <a:solidFill>
                  <a:srgbClr val="FF0000"/>
                </a:solidFill>
              </a:rPr>
              <a:t>100</a:t>
            </a:r>
            <a:endParaRPr lang="en-US" sz="1200" dirty="0">
              <a:solidFill>
                <a:srgbClr val="FF0000"/>
              </a:solidFill>
            </a:endParaRPr>
          </a:p>
        </p:txBody>
      </p:sp>
      <p:sp>
        <p:nvSpPr>
          <p:cNvPr id="8" name="TextBox 7"/>
          <p:cNvSpPr txBox="1"/>
          <p:nvPr/>
        </p:nvSpPr>
        <p:spPr>
          <a:xfrm>
            <a:off x="1719248" y="2900481"/>
            <a:ext cx="439544" cy="276999"/>
          </a:xfrm>
          <a:prstGeom prst="rect">
            <a:avLst/>
          </a:prstGeom>
          <a:noFill/>
        </p:spPr>
        <p:txBody>
          <a:bodyPr wrap="none" rtlCol="0">
            <a:spAutoFit/>
          </a:bodyPr>
          <a:lstStyle/>
          <a:p>
            <a:r>
              <a:rPr lang="en-US" sz="1200" dirty="0" smtClean="0">
                <a:solidFill>
                  <a:srgbClr val="FF0000"/>
                </a:solidFill>
              </a:rPr>
              <a:t>170</a:t>
            </a:r>
            <a:endParaRPr lang="en-US" sz="1200" dirty="0">
              <a:solidFill>
                <a:srgbClr val="FF0000"/>
              </a:solidFill>
            </a:endParaRPr>
          </a:p>
        </p:txBody>
      </p:sp>
      <p:sp>
        <p:nvSpPr>
          <p:cNvPr id="9" name="TextBox 8"/>
          <p:cNvSpPr txBox="1"/>
          <p:nvPr/>
        </p:nvSpPr>
        <p:spPr>
          <a:xfrm>
            <a:off x="2063692" y="2928143"/>
            <a:ext cx="439544" cy="276999"/>
          </a:xfrm>
          <a:prstGeom prst="rect">
            <a:avLst/>
          </a:prstGeom>
          <a:noFill/>
        </p:spPr>
        <p:txBody>
          <a:bodyPr wrap="none" rtlCol="0">
            <a:spAutoFit/>
          </a:bodyPr>
          <a:lstStyle/>
          <a:p>
            <a:r>
              <a:rPr lang="en-US" sz="1200" dirty="0" smtClean="0">
                <a:solidFill>
                  <a:srgbClr val="FF0000"/>
                </a:solidFill>
              </a:rPr>
              <a:t>220</a:t>
            </a:r>
            <a:endParaRPr lang="en-US" sz="1200" dirty="0">
              <a:solidFill>
                <a:srgbClr val="FF0000"/>
              </a:solidFill>
            </a:endParaRPr>
          </a:p>
        </p:txBody>
      </p:sp>
      <p:sp>
        <p:nvSpPr>
          <p:cNvPr id="10" name="TextBox 9"/>
          <p:cNvSpPr txBox="1"/>
          <p:nvPr/>
        </p:nvSpPr>
        <p:spPr>
          <a:xfrm>
            <a:off x="2457976" y="3016252"/>
            <a:ext cx="439544" cy="276999"/>
          </a:xfrm>
          <a:prstGeom prst="rect">
            <a:avLst/>
          </a:prstGeom>
          <a:noFill/>
        </p:spPr>
        <p:txBody>
          <a:bodyPr wrap="none" rtlCol="0">
            <a:spAutoFit/>
          </a:bodyPr>
          <a:lstStyle/>
          <a:p>
            <a:r>
              <a:rPr lang="en-US" sz="1200" dirty="0" smtClean="0">
                <a:solidFill>
                  <a:srgbClr val="FF0000"/>
                </a:solidFill>
              </a:rPr>
              <a:t>290</a:t>
            </a:r>
            <a:endParaRPr lang="en-US" sz="1200" dirty="0">
              <a:solidFill>
                <a:srgbClr val="FF0000"/>
              </a:solidFill>
            </a:endParaRPr>
          </a:p>
        </p:txBody>
      </p:sp>
      <p:sp>
        <p:nvSpPr>
          <p:cNvPr id="11" name="TextBox 10"/>
          <p:cNvSpPr txBox="1"/>
          <p:nvPr/>
        </p:nvSpPr>
        <p:spPr>
          <a:xfrm>
            <a:off x="2913928" y="3154704"/>
            <a:ext cx="439544" cy="276999"/>
          </a:xfrm>
          <a:prstGeom prst="rect">
            <a:avLst/>
          </a:prstGeom>
          <a:noFill/>
        </p:spPr>
        <p:txBody>
          <a:bodyPr wrap="none" rtlCol="0">
            <a:spAutoFit/>
          </a:bodyPr>
          <a:lstStyle/>
          <a:p>
            <a:r>
              <a:rPr lang="en-US" sz="1200" dirty="0" smtClean="0">
                <a:solidFill>
                  <a:srgbClr val="FF0000"/>
                </a:solidFill>
              </a:rPr>
              <a:t>390</a:t>
            </a:r>
            <a:endParaRPr lang="en-US" sz="1200" dirty="0">
              <a:solidFill>
                <a:srgbClr val="FF0000"/>
              </a:solidFill>
            </a:endParaRPr>
          </a:p>
        </p:txBody>
      </p:sp>
      <p:sp>
        <p:nvSpPr>
          <p:cNvPr id="12" name="TextBox 11"/>
          <p:cNvSpPr txBox="1"/>
          <p:nvPr/>
        </p:nvSpPr>
        <p:spPr>
          <a:xfrm>
            <a:off x="3325280" y="3066642"/>
            <a:ext cx="439544" cy="276999"/>
          </a:xfrm>
          <a:prstGeom prst="rect">
            <a:avLst/>
          </a:prstGeom>
          <a:noFill/>
        </p:spPr>
        <p:txBody>
          <a:bodyPr wrap="none" rtlCol="0">
            <a:spAutoFit/>
          </a:bodyPr>
          <a:lstStyle/>
          <a:p>
            <a:r>
              <a:rPr lang="en-US" sz="1200" dirty="0" smtClean="0">
                <a:solidFill>
                  <a:srgbClr val="FF0000"/>
                </a:solidFill>
              </a:rPr>
              <a:t>470</a:t>
            </a:r>
            <a:endParaRPr lang="en-US" sz="1200" dirty="0">
              <a:solidFill>
                <a:srgbClr val="FF0000"/>
              </a:solidFill>
            </a:endParaRPr>
          </a:p>
        </p:txBody>
      </p:sp>
      <p:pic>
        <p:nvPicPr>
          <p:cNvPr id="15" name="Picture 14"/>
          <p:cNvPicPr>
            <a:picLocks noChangeAspect="1"/>
          </p:cNvPicPr>
          <p:nvPr/>
        </p:nvPicPr>
        <p:blipFill>
          <a:blip r:embed="rId4"/>
          <a:stretch>
            <a:fillRect/>
          </a:stretch>
        </p:blipFill>
        <p:spPr>
          <a:xfrm>
            <a:off x="7914602" y="230190"/>
            <a:ext cx="1027467" cy="1020128"/>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r="721"/>
          <a:stretch/>
        </p:blipFill>
        <p:spPr>
          <a:xfrm>
            <a:off x="5006340" y="4399694"/>
            <a:ext cx="3564037" cy="2134456"/>
          </a:xfrm>
          <a:prstGeom prst="rect">
            <a:avLst/>
          </a:prstGeom>
        </p:spPr>
      </p:pic>
      <p:sp>
        <p:nvSpPr>
          <p:cNvPr id="17" name="TextBox 16"/>
          <p:cNvSpPr txBox="1"/>
          <p:nvPr/>
        </p:nvSpPr>
        <p:spPr>
          <a:xfrm>
            <a:off x="5006340" y="1407379"/>
            <a:ext cx="3515706" cy="307777"/>
          </a:xfrm>
          <a:prstGeom prst="rect">
            <a:avLst/>
          </a:prstGeom>
          <a:noFill/>
        </p:spPr>
        <p:txBody>
          <a:bodyPr wrap="none" rtlCol="0">
            <a:spAutoFit/>
          </a:bodyPr>
          <a:lstStyle/>
          <a:p>
            <a:r>
              <a:rPr lang="en-US" sz="1400" dirty="0" smtClean="0"/>
              <a:t>The center of 177 cites shown on the map</a:t>
            </a:r>
            <a:endParaRPr lang="en-US" sz="1400" dirty="0"/>
          </a:p>
        </p:txBody>
      </p:sp>
      <p:sp>
        <p:nvSpPr>
          <p:cNvPr id="18" name="TextBox 17"/>
          <p:cNvSpPr txBox="1"/>
          <p:nvPr/>
        </p:nvSpPr>
        <p:spPr>
          <a:xfrm>
            <a:off x="5006340" y="4079467"/>
            <a:ext cx="3634328" cy="307777"/>
          </a:xfrm>
          <a:prstGeom prst="rect">
            <a:avLst/>
          </a:prstGeom>
          <a:noFill/>
        </p:spPr>
        <p:txBody>
          <a:bodyPr wrap="none" rtlCol="0">
            <a:spAutoFit/>
          </a:bodyPr>
          <a:lstStyle/>
          <a:p>
            <a:r>
              <a:rPr lang="en-US" sz="1400" dirty="0" smtClean="0"/>
              <a:t>The center of 170 clusters made by k-mean</a:t>
            </a:r>
            <a:endParaRPr lang="en-US" sz="1400" dirty="0"/>
          </a:p>
        </p:txBody>
      </p:sp>
      <p:graphicFrame>
        <p:nvGraphicFramePr>
          <p:cNvPr id="19" name="Table 18"/>
          <p:cNvGraphicFramePr>
            <a:graphicFrameLocks noGrp="1"/>
          </p:cNvGraphicFramePr>
          <p:nvPr>
            <p:extLst/>
          </p:nvPr>
        </p:nvGraphicFramePr>
        <p:xfrm>
          <a:off x="648129" y="5338748"/>
          <a:ext cx="3969591" cy="741680"/>
        </p:xfrm>
        <a:graphic>
          <a:graphicData uri="http://schemas.openxmlformats.org/drawingml/2006/table">
            <a:tbl>
              <a:tblPr firstRow="1" bandRow="1">
                <a:tableStyleId>{5C22544A-7EE6-4342-B048-85BDC9FD1C3A}</a:tableStyleId>
              </a:tblPr>
              <a:tblGrid>
                <a:gridCol w="1309519"/>
                <a:gridCol w="1108364"/>
                <a:gridCol w="1551708"/>
              </a:tblGrid>
              <a:tr h="370840">
                <a:tc>
                  <a:txBody>
                    <a:bodyPr/>
                    <a:lstStyle/>
                    <a:p>
                      <a:pPr algn="ctr"/>
                      <a:r>
                        <a:rPr lang="en-US" sz="1600" baseline="0" dirty="0" smtClean="0">
                          <a:latin typeface="+mj-lt"/>
                        </a:rPr>
                        <a:t>Before FE</a:t>
                      </a:r>
                      <a:endParaRPr lang="en-US" sz="1600" dirty="0">
                        <a:latin typeface="+mj-lt"/>
                      </a:endParaRPr>
                    </a:p>
                  </a:txBody>
                  <a:tcPr/>
                </a:tc>
                <a:tc>
                  <a:txBody>
                    <a:bodyPr/>
                    <a:lstStyle/>
                    <a:p>
                      <a:pPr algn="ctr"/>
                      <a:r>
                        <a:rPr lang="en-US" sz="1600" dirty="0" smtClean="0">
                          <a:latin typeface="+mj-lt"/>
                        </a:rPr>
                        <a:t>After FE</a:t>
                      </a:r>
                      <a:endParaRPr lang="en-US" sz="1600" dirty="0">
                        <a:latin typeface="+mj-lt"/>
                      </a:endParaRPr>
                    </a:p>
                  </a:txBody>
                  <a:tcPr/>
                </a:tc>
                <a:tc>
                  <a:txBody>
                    <a:bodyPr/>
                    <a:lstStyle/>
                    <a:p>
                      <a:pPr algn="ctr"/>
                      <a:r>
                        <a:rPr lang="en-US" sz="1600" dirty="0" smtClean="0">
                          <a:latin typeface="+mj-lt"/>
                        </a:rPr>
                        <a:t>Improvement</a:t>
                      </a:r>
                      <a:endParaRPr lang="en-US" sz="1600" dirty="0">
                        <a:latin typeface="+mj-lt"/>
                      </a:endParaRPr>
                    </a:p>
                  </a:txBody>
                  <a:tcPr/>
                </a:tc>
              </a:tr>
              <a:tr h="370840">
                <a:tc>
                  <a:txBody>
                    <a:bodyPr/>
                    <a:lstStyle/>
                    <a:p>
                      <a:pPr algn="ctr" fontAlgn="b"/>
                      <a:r>
                        <a:rPr lang="en-US" sz="1600" b="0" i="0" u="none" strike="noStrike" kern="1200" dirty="0" smtClean="0">
                          <a:solidFill>
                            <a:srgbClr val="000000"/>
                          </a:solidFill>
                          <a:effectLst/>
                          <a:latin typeface="+mn-lt"/>
                          <a:ea typeface="+mn-ea"/>
                          <a:cs typeface="+mn-cs"/>
                        </a:rPr>
                        <a:t>64.2911</a:t>
                      </a:r>
                      <a:endParaRPr lang="en-US" sz="1600" b="0" i="0" u="none" strike="noStrike" kern="1200" dirty="0">
                        <a:solidFill>
                          <a:srgbClr val="000000"/>
                        </a:solidFill>
                        <a:effectLst/>
                        <a:latin typeface="+mn-lt"/>
                        <a:ea typeface="+mn-ea"/>
                        <a:cs typeface="+mn-cs"/>
                      </a:endParaRPr>
                    </a:p>
                  </a:txBody>
                  <a:tcPr marL="9525" marR="9525" marT="9525" marB="0" anchor="b"/>
                </a:tc>
                <a:tc>
                  <a:txBody>
                    <a:bodyPr/>
                    <a:lstStyle/>
                    <a:p>
                      <a:pPr algn="ctr" fontAlgn="b"/>
                      <a:r>
                        <a:rPr lang="en-US" sz="1600" b="0" i="0" u="none" strike="noStrike" kern="1200" dirty="0" smtClean="0">
                          <a:solidFill>
                            <a:srgbClr val="000000"/>
                          </a:solidFill>
                          <a:effectLst/>
                          <a:latin typeface="+mn-lt"/>
                          <a:ea typeface="+mn-ea"/>
                          <a:cs typeface="+mn-cs"/>
                        </a:rPr>
                        <a:t>64.2674</a:t>
                      </a:r>
                      <a:endParaRPr lang="en-US" sz="1600" b="0" i="0" u="none" strike="noStrike" kern="1200" dirty="0">
                        <a:solidFill>
                          <a:srgbClr val="000000"/>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sz="1600" b="0" i="0" u="none" strike="noStrike" kern="1200" dirty="0" smtClean="0">
                          <a:solidFill>
                            <a:srgbClr val="000000"/>
                          </a:solidFill>
                          <a:effectLst/>
                          <a:latin typeface="+mn-lt"/>
                          <a:ea typeface="+mn-ea"/>
                          <a:cs typeface="+mn-cs"/>
                        </a:rPr>
                        <a:t>0.0637</a:t>
                      </a:r>
                      <a:endParaRPr lang="en-US" sz="1600" b="0" i="0" u="none" strike="noStrike" kern="1200" dirty="0">
                        <a:solidFill>
                          <a:srgbClr val="000000"/>
                        </a:solidFill>
                        <a:effectLst/>
                        <a:latin typeface="+mn-lt"/>
                        <a:ea typeface="+mn-ea"/>
                        <a:cs typeface="+mn-cs"/>
                      </a:endParaRPr>
                    </a:p>
                  </a:txBody>
                  <a:tcPr marL="9525" marR="9525" marT="9525" marB="0" anchor="b"/>
                </a:tc>
              </a:tr>
            </a:tbl>
          </a:graphicData>
        </a:graphic>
      </p:graphicFrame>
      <p:sp>
        <p:nvSpPr>
          <p:cNvPr id="20" name="Rectangle 19"/>
          <p:cNvSpPr/>
          <p:nvPr/>
        </p:nvSpPr>
        <p:spPr>
          <a:xfrm>
            <a:off x="502920" y="4307571"/>
            <a:ext cx="4572000" cy="923330"/>
          </a:xfrm>
          <a:prstGeom prst="rect">
            <a:avLst/>
          </a:prstGeom>
        </p:spPr>
        <p:txBody>
          <a:bodyPr>
            <a:spAutoFit/>
          </a:bodyPr>
          <a:lstStyle/>
          <a:p>
            <a:r>
              <a:rPr lang="en-US" dirty="0">
                <a:latin typeface="+mj-lt"/>
              </a:rPr>
              <a:t>Calculate the mean value </a:t>
            </a:r>
            <a:r>
              <a:rPr lang="en-US" dirty="0" smtClean="0">
                <a:latin typeface="+mj-lt"/>
              </a:rPr>
              <a:t>and the deviation from mean value each cluster defined by k-mean</a:t>
            </a:r>
            <a:endParaRPr lang="en-US" dirty="0">
              <a:latin typeface="+mj-lt"/>
            </a:endParaRPr>
          </a:p>
        </p:txBody>
      </p:sp>
      <p:sp>
        <p:nvSpPr>
          <p:cNvPr id="21" name="Oval 20"/>
          <p:cNvSpPr/>
          <p:nvPr/>
        </p:nvSpPr>
        <p:spPr>
          <a:xfrm>
            <a:off x="1365622" y="2795363"/>
            <a:ext cx="365760" cy="36576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764508" y="2864827"/>
            <a:ext cx="365760" cy="36576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105640" y="2856100"/>
            <a:ext cx="365760" cy="36576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p:cNvSpPr>
            <a:spLocks noGrp="1"/>
          </p:cNvSpPr>
          <p:nvPr>
            <p:ph type="sldNum" sz="quarter" idx="12"/>
          </p:nvPr>
        </p:nvSpPr>
        <p:spPr/>
        <p:txBody>
          <a:bodyPr/>
          <a:lstStyle/>
          <a:p>
            <a:fld id="{24BBF3D7-F881-463A-A39F-12CB32322ECC}" type="slidenum">
              <a:rPr lang="en-US" smtClean="0"/>
              <a:t>36</a:t>
            </a:fld>
            <a:endParaRPr lang="en-US"/>
          </a:p>
        </p:txBody>
      </p:sp>
    </p:spTree>
    <p:extLst>
      <p:ext uri="{BB962C8B-B14F-4D97-AF65-F5344CB8AC3E}">
        <p14:creationId xmlns:p14="http://schemas.microsoft.com/office/powerpoint/2010/main" val="361635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2" grpId="0"/>
      <p:bldP spid="17" grpId="0"/>
      <p:bldP spid="18" grpId="0"/>
      <p:bldP spid="20" grpId="0"/>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1193166"/>
            <a:ext cx="8229600" cy="986762"/>
          </a:xfrm>
        </p:spPr>
        <p:txBody>
          <a:bodyPr>
            <a:normAutofit/>
          </a:bodyPr>
          <a:lstStyle/>
          <a:p>
            <a:r>
              <a:rPr lang="en-US" sz="2000" dirty="0" smtClean="0"/>
              <a:t>Prediction</a:t>
            </a:r>
          </a:p>
          <a:p>
            <a:pPr marL="0" indent="0">
              <a:buNone/>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192183" y="1531620"/>
                <a:ext cx="4759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𝑙𝑜𝑔𝑒𝑟𝑟𝑜𝑟</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𝑍𝑒𝑠𝑡𝑖𝑚𝑎𝑡𝑒</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𝑆𝑎𝑙𝑒𝑃𝑟𝑖𝑧𝑒</m:t>
                      </m:r>
                      <m:r>
                        <a:rPr lang="en-US" b="0" i="1" smtClean="0">
                          <a:latin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192183" y="1531620"/>
                <a:ext cx="4759636" cy="369332"/>
              </a:xfrm>
              <a:prstGeom prst="rect">
                <a:avLst/>
              </a:prstGeom>
              <a:blipFill rotWithShape="0">
                <a:blip r:embed="rId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92091" y="2239407"/>
                <a:ext cx="225125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𝑀𝐴𝐸</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492091" y="2239407"/>
                <a:ext cx="2251257" cy="756233"/>
              </a:xfrm>
              <a:prstGeom prst="rect">
                <a:avLst/>
              </a:prstGeom>
              <a:blipFill rotWithShape="0">
                <a:blip r:embed="rId4"/>
                <a:stretch>
                  <a:fillRect/>
                </a:stretch>
              </a:blipFill>
            </p:spPr>
            <p:txBody>
              <a:bodyPr/>
              <a:lstStyle/>
              <a:p>
                <a:r>
                  <a:rPr lang="en-US">
                    <a:noFill/>
                  </a:rPr>
                  <a:t> </a:t>
                </a:r>
              </a:p>
            </p:txBody>
          </p:sp>
        </mc:Fallback>
      </mc:AlternateContent>
      <p:sp>
        <p:nvSpPr>
          <p:cNvPr id="7" name="Rectangle 6"/>
          <p:cNvSpPr/>
          <p:nvPr/>
        </p:nvSpPr>
        <p:spPr>
          <a:xfrm>
            <a:off x="510540" y="5036986"/>
            <a:ext cx="4114800" cy="35052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2016 training data</a:t>
            </a:r>
            <a:endParaRPr lang="en-US" dirty="0"/>
          </a:p>
        </p:txBody>
      </p:sp>
      <p:sp>
        <p:nvSpPr>
          <p:cNvPr id="8" name="Rectangle 7"/>
          <p:cNvSpPr/>
          <p:nvPr/>
        </p:nvSpPr>
        <p:spPr>
          <a:xfrm>
            <a:off x="4625340" y="5036986"/>
            <a:ext cx="3086100" cy="350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2017 training data</a:t>
            </a:r>
            <a:endParaRPr lang="en-US" dirty="0"/>
          </a:p>
        </p:txBody>
      </p:sp>
      <p:cxnSp>
        <p:nvCxnSpPr>
          <p:cNvPr id="9" name="Straight Connector 8"/>
          <p:cNvCxnSpPr/>
          <p:nvPr/>
        </p:nvCxnSpPr>
        <p:spPr>
          <a:xfrm flipV="1">
            <a:off x="612738" y="3986816"/>
            <a:ext cx="7879976" cy="0"/>
          </a:xfrm>
          <a:prstGeom prst="line">
            <a:avLst/>
          </a:prstGeom>
          <a:ln w="38100"/>
        </p:spPr>
        <p:style>
          <a:lnRef idx="1">
            <a:schemeClr val="dk1"/>
          </a:lnRef>
          <a:fillRef idx="0">
            <a:schemeClr val="dk1"/>
          </a:fillRef>
          <a:effectRef idx="0">
            <a:schemeClr val="dk1"/>
          </a:effectRef>
          <a:fontRef idx="minor">
            <a:schemeClr val="tx1"/>
          </a:fontRef>
        </p:style>
      </p:cxnSp>
      <p:sp>
        <p:nvSpPr>
          <p:cNvPr id="10" name="Oval 9"/>
          <p:cNvSpPr/>
          <p:nvPr/>
        </p:nvSpPr>
        <p:spPr>
          <a:xfrm>
            <a:off x="521298" y="389537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01274" y="389537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430345" y="3895376"/>
            <a:ext cx="182880" cy="182880"/>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0000"/>
              </a:solidFill>
            </a:endParaRPr>
          </a:p>
        </p:txBody>
      </p:sp>
      <p:sp>
        <p:nvSpPr>
          <p:cNvPr id="13" name="Oval 12"/>
          <p:cNvSpPr/>
          <p:nvPr/>
        </p:nvSpPr>
        <p:spPr>
          <a:xfrm>
            <a:off x="4617719" y="389570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30682" y="389537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64538" y="4127859"/>
            <a:ext cx="739305"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May 24</a:t>
            </a:r>
            <a:endParaRPr lang="en-US" sz="1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4987735" y="4127859"/>
            <a:ext cx="668773"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Oct 16</a:t>
            </a:r>
            <a:endParaRPr lang="en-US" sz="14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8102222" y="4127859"/>
            <a:ext cx="64953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J</a:t>
            </a:r>
            <a:r>
              <a:rPr lang="en-US" sz="1400" dirty="0" smtClean="0">
                <a:latin typeface="Times New Roman" panose="02020603050405020304" pitchFamily="18" charset="0"/>
                <a:cs typeface="Times New Roman" panose="02020603050405020304" pitchFamily="18" charset="0"/>
              </a:rPr>
              <a:t>an 15</a:t>
            </a:r>
            <a:endParaRPr lang="en-US" sz="14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413379" y="4127859"/>
            <a:ext cx="579005"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Oct 2</a:t>
            </a:r>
            <a:endParaRPr lang="en-US" sz="1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3142327" y="4127859"/>
            <a:ext cx="718466"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Aug 23</a:t>
            </a:r>
            <a:endParaRPr lang="en-US" sz="14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387980" y="3552715"/>
            <a:ext cx="522900" cy="307777"/>
          </a:xfrm>
          <a:prstGeom prst="rect">
            <a:avLst/>
          </a:prstGeom>
          <a:noFill/>
        </p:spPr>
        <p:txBody>
          <a:bodyPr wrap="none" rtlCol="0">
            <a:spAutoFit/>
          </a:bodyPr>
          <a:lstStyle/>
          <a:p>
            <a:r>
              <a:rPr lang="en-US" sz="1400" dirty="0" smtClean="0">
                <a:latin typeface="+mj-lt"/>
              </a:rPr>
              <a:t>Start</a:t>
            </a:r>
            <a:endParaRPr lang="en-US" sz="1400" dirty="0">
              <a:latin typeface="+mj-lt"/>
            </a:endParaRPr>
          </a:p>
        </p:txBody>
      </p:sp>
      <p:sp>
        <p:nvSpPr>
          <p:cNvPr id="21" name="TextBox 20"/>
          <p:cNvSpPr txBox="1"/>
          <p:nvPr/>
        </p:nvSpPr>
        <p:spPr>
          <a:xfrm>
            <a:off x="3218649" y="3552715"/>
            <a:ext cx="768159" cy="307777"/>
          </a:xfrm>
          <a:prstGeom prst="rect">
            <a:avLst/>
          </a:prstGeom>
          <a:noFill/>
        </p:spPr>
        <p:txBody>
          <a:bodyPr wrap="none" rtlCol="0">
            <a:spAutoFit/>
          </a:bodyPr>
          <a:lstStyle/>
          <a:p>
            <a:r>
              <a:rPr lang="en-US" sz="1400" dirty="0" smtClean="0">
                <a:latin typeface="+mj-lt"/>
              </a:rPr>
              <a:t>I started</a:t>
            </a:r>
            <a:endParaRPr lang="en-US" sz="1400" dirty="0">
              <a:latin typeface="+mj-lt"/>
            </a:endParaRPr>
          </a:p>
        </p:txBody>
      </p:sp>
      <p:sp>
        <p:nvSpPr>
          <p:cNvPr id="22" name="TextBox 21"/>
          <p:cNvSpPr txBox="1"/>
          <p:nvPr/>
        </p:nvSpPr>
        <p:spPr>
          <a:xfrm>
            <a:off x="4127808" y="3552715"/>
            <a:ext cx="888385" cy="307777"/>
          </a:xfrm>
          <a:prstGeom prst="rect">
            <a:avLst/>
          </a:prstGeom>
          <a:noFill/>
        </p:spPr>
        <p:txBody>
          <a:bodyPr wrap="none" rtlCol="0">
            <a:spAutoFit/>
          </a:bodyPr>
          <a:lstStyle/>
          <a:p>
            <a:r>
              <a:rPr lang="en-US" sz="1400" dirty="0" smtClean="0">
                <a:latin typeface="+mj-lt"/>
              </a:rPr>
              <a:t>2017 data</a:t>
            </a:r>
            <a:endParaRPr lang="en-US" sz="1400" dirty="0">
              <a:latin typeface="+mj-lt"/>
            </a:endParaRPr>
          </a:p>
        </p:txBody>
      </p:sp>
      <p:sp>
        <p:nvSpPr>
          <p:cNvPr id="23" name="TextBox 22"/>
          <p:cNvSpPr txBox="1"/>
          <p:nvPr/>
        </p:nvSpPr>
        <p:spPr>
          <a:xfrm>
            <a:off x="4994087" y="3552715"/>
            <a:ext cx="838949" cy="307777"/>
          </a:xfrm>
          <a:prstGeom prst="rect">
            <a:avLst/>
          </a:prstGeom>
          <a:noFill/>
        </p:spPr>
        <p:txBody>
          <a:bodyPr wrap="square" rtlCol="0">
            <a:spAutoFit/>
          </a:bodyPr>
          <a:lstStyle/>
          <a:p>
            <a:r>
              <a:rPr lang="en-US" sz="1400" dirty="0" smtClean="0">
                <a:latin typeface="+mj-lt"/>
              </a:rPr>
              <a:t>Deadline</a:t>
            </a:r>
            <a:endParaRPr lang="en-US" sz="1400" dirty="0">
              <a:latin typeface="+mj-lt"/>
            </a:endParaRPr>
          </a:p>
        </p:txBody>
      </p:sp>
      <p:sp>
        <p:nvSpPr>
          <p:cNvPr id="24" name="TextBox 23"/>
          <p:cNvSpPr txBox="1"/>
          <p:nvPr/>
        </p:nvSpPr>
        <p:spPr>
          <a:xfrm>
            <a:off x="8165450" y="3552715"/>
            <a:ext cx="786626" cy="307777"/>
          </a:xfrm>
          <a:prstGeom prst="rect">
            <a:avLst/>
          </a:prstGeom>
          <a:noFill/>
        </p:spPr>
        <p:txBody>
          <a:bodyPr wrap="none" rtlCol="0">
            <a:spAutoFit/>
          </a:bodyPr>
          <a:lstStyle/>
          <a:p>
            <a:r>
              <a:rPr lang="en-US" sz="1400" dirty="0" smtClean="0">
                <a:latin typeface="+mj-lt"/>
              </a:rPr>
              <a:t>Winners</a:t>
            </a:r>
            <a:endParaRPr lang="en-US" sz="1400" dirty="0">
              <a:latin typeface="+mj-lt"/>
            </a:endParaRPr>
          </a:p>
        </p:txBody>
      </p:sp>
      <p:sp>
        <p:nvSpPr>
          <p:cNvPr id="25" name="TextBox 24"/>
          <p:cNvSpPr txBox="1"/>
          <p:nvPr/>
        </p:nvSpPr>
        <p:spPr>
          <a:xfrm>
            <a:off x="249428" y="5370331"/>
            <a:ext cx="543739" cy="523220"/>
          </a:xfrm>
          <a:prstGeom prst="rect">
            <a:avLst/>
          </a:prstGeom>
          <a:noFill/>
        </p:spPr>
        <p:txBody>
          <a:bodyPr wrap="none" rtlCol="0">
            <a:spAutoFit/>
          </a:bodyPr>
          <a:lstStyle/>
          <a:p>
            <a:pPr algn="ctr"/>
            <a:r>
              <a:rPr lang="en-US" sz="1400" dirty="0" smtClean="0">
                <a:latin typeface="Times New Roman" panose="02020603050405020304" pitchFamily="18" charset="0"/>
                <a:cs typeface="Times New Roman" panose="02020603050405020304" pitchFamily="18" charset="0"/>
              </a:rPr>
              <a:t>Jan</a:t>
            </a:r>
          </a:p>
          <a:p>
            <a:pPr algn="ctr"/>
            <a:r>
              <a:rPr lang="en-US" sz="1400" dirty="0" smtClean="0">
                <a:latin typeface="Times New Roman" panose="02020603050405020304" pitchFamily="18" charset="0"/>
                <a:cs typeface="Times New Roman" panose="02020603050405020304" pitchFamily="18" charset="0"/>
              </a:rPr>
              <a:t>2016</a:t>
            </a:r>
            <a:endParaRPr lang="en-US" sz="1400" dirty="0">
              <a:latin typeface="Times New Roman" panose="02020603050405020304" pitchFamily="18" charset="0"/>
              <a:cs typeface="Times New Roman" panose="02020603050405020304" pitchFamily="18" charset="0"/>
            </a:endParaRPr>
          </a:p>
        </p:txBody>
      </p:sp>
      <p:sp>
        <p:nvSpPr>
          <p:cNvPr id="26" name="Rectangle 25"/>
          <p:cNvSpPr/>
          <p:nvPr/>
        </p:nvSpPr>
        <p:spPr>
          <a:xfrm>
            <a:off x="4336968" y="5403161"/>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Jan</a:t>
            </a:r>
          </a:p>
          <a:p>
            <a:pPr algn="ctr"/>
            <a:r>
              <a:rPr lang="en-US" sz="1400" dirty="0" smtClean="0">
                <a:latin typeface="Times New Roman" panose="02020603050405020304" pitchFamily="18" charset="0"/>
                <a:cs typeface="Times New Roman" panose="02020603050405020304" pitchFamily="18" charset="0"/>
              </a:rPr>
              <a:t>2017</a:t>
            </a:r>
            <a:endParaRPr lang="en-US" sz="1400" dirty="0">
              <a:latin typeface="Times New Roman" panose="02020603050405020304" pitchFamily="18" charset="0"/>
              <a:cs typeface="Times New Roman" panose="02020603050405020304" pitchFamily="18" charset="0"/>
            </a:endParaRPr>
          </a:p>
        </p:txBody>
      </p:sp>
      <p:sp>
        <p:nvSpPr>
          <p:cNvPr id="27" name="Rectangle 26"/>
          <p:cNvSpPr/>
          <p:nvPr/>
        </p:nvSpPr>
        <p:spPr>
          <a:xfrm>
            <a:off x="7719060" y="5036986"/>
            <a:ext cx="1036320" cy="350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Test</a:t>
            </a:r>
            <a:endParaRPr lang="en-US" dirty="0"/>
          </a:p>
        </p:txBody>
      </p:sp>
      <p:sp>
        <p:nvSpPr>
          <p:cNvPr id="28" name="Rectangle 27"/>
          <p:cNvSpPr/>
          <p:nvPr/>
        </p:nvSpPr>
        <p:spPr>
          <a:xfrm>
            <a:off x="7442120" y="5358382"/>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Oct</a:t>
            </a:r>
          </a:p>
          <a:p>
            <a:pPr algn="ctr"/>
            <a:r>
              <a:rPr lang="en-US" sz="1400" dirty="0" smtClean="0">
                <a:latin typeface="Times New Roman" panose="02020603050405020304" pitchFamily="18" charset="0"/>
                <a:cs typeface="Times New Roman" panose="02020603050405020304" pitchFamily="18" charset="0"/>
              </a:rPr>
              <a:t>2017</a:t>
            </a:r>
            <a:endParaRPr lang="en-US" sz="1400" dirty="0">
              <a:latin typeface="Times New Roman" panose="02020603050405020304" pitchFamily="18" charset="0"/>
              <a:cs typeface="Times New Roman" panose="02020603050405020304" pitchFamily="18" charset="0"/>
            </a:endParaRPr>
          </a:p>
        </p:txBody>
      </p:sp>
      <p:sp>
        <p:nvSpPr>
          <p:cNvPr id="29" name="Rectangle 28"/>
          <p:cNvSpPr/>
          <p:nvPr/>
        </p:nvSpPr>
        <p:spPr>
          <a:xfrm>
            <a:off x="8427670" y="5353414"/>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Dec</a:t>
            </a:r>
          </a:p>
          <a:p>
            <a:pPr algn="ctr"/>
            <a:r>
              <a:rPr lang="en-US" sz="1400" dirty="0" smtClean="0">
                <a:latin typeface="Times New Roman" panose="02020603050405020304" pitchFamily="18" charset="0"/>
                <a:cs typeface="Times New Roman" panose="02020603050405020304" pitchFamily="18" charset="0"/>
              </a:rPr>
              <a:t>2017</a:t>
            </a:r>
            <a:endParaRPr lang="en-US" sz="1400" dirty="0">
              <a:latin typeface="Times New Roman" panose="02020603050405020304" pitchFamily="18" charset="0"/>
              <a:cs typeface="Times New Roman" panose="02020603050405020304" pitchFamily="18" charset="0"/>
            </a:endParaRPr>
          </a:p>
        </p:txBody>
      </p:sp>
      <p:sp>
        <p:nvSpPr>
          <p:cNvPr id="30" name="Rectangle 29"/>
          <p:cNvSpPr/>
          <p:nvPr/>
        </p:nvSpPr>
        <p:spPr>
          <a:xfrm>
            <a:off x="3589020" y="4881348"/>
            <a:ext cx="1036320" cy="350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Test</a:t>
            </a:r>
            <a:endParaRPr lang="en-US" dirty="0"/>
          </a:p>
        </p:txBody>
      </p:sp>
      <p:sp>
        <p:nvSpPr>
          <p:cNvPr id="31" name="Rectangle 30"/>
          <p:cNvSpPr/>
          <p:nvPr/>
        </p:nvSpPr>
        <p:spPr>
          <a:xfrm>
            <a:off x="3351418" y="5406947"/>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Oct</a:t>
            </a:r>
          </a:p>
          <a:p>
            <a:pPr algn="ctr"/>
            <a:r>
              <a:rPr lang="en-US" sz="1400" dirty="0" smtClean="0">
                <a:latin typeface="Times New Roman" panose="02020603050405020304" pitchFamily="18" charset="0"/>
                <a:cs typeface="Times New Roman" panose="02020603050405020304" pitchFamily="18" charset="0"/>
              </a:rPr>
              <a:t>2016</a:t>
            </a:r>
            <a:endParaRPr lang="en-US" sz="14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70726" y="5945822"/>
            <a:ext cx="6085320" cy="338554"/>
          </a:xfrm>
          <a:prstGeom prst="rect">
            <a:avLst/>
          </a:prstGeom>
          <a:noFill/>
        </p:spPr>
        <p:txBody>
          <a:bodyPr wrap="none" rtlCol="0">
            <a:spAutoFit/>
          </a:bodyPr>
          <a:lstStyle/>
          <a:p>
            <a:r>
              <a:rPr lang="en-US" sz="1600" dirty="0" smtClean="0">
                <a:latin typeface="+mj-lt"/>
              </a:rPr>
              <a:t>The 2016 training data set contains 57 features and 90275 observations.</a:t>
            </a:r>
            <a:endParaRPr lang="en-US" sz="1600" dirty="0">
              <a:latin typeface="+mj-lt"/>
            </a:endParaRPr>
          </a:p>
        </p:txBody>
      </p:sp>
      <p:sp>
        <p:nvSpPr>
          <p:cNvPr id="32" name="TextBox 31"/>
          <p:cNvSpPr txBox="1"/>
          <p:nvPr/>
        </p:nvSpPr>
        <p:spPr>
          <a:xfrm>
            <a:off x="502920" y="2069837"/>
            <a:ext cx="1533112" cy="400110"/>
          </a:xfrm>
          <a:prstGeom prst="rect">
            <a:avLst/>
          </a:prstGeom>
          <a:noFill/>
        </p:spPr>
        <p:txBody>
          <a:bodyPr wrap="none" rtlCol="0">
            <a:spAutoFit/>
          </a:bodyPr>
          <a:lstStyle/>
          <a:p>
            <a:pPr marL="236538" indent="-236538">
              <a:buFont typeface="Arial" panose="020B0604020202020204" pitchFamily="34" charset="0"/>
              <a:buChar char="•"/>
            </a:pPr>
            <a:r>
              <a:rPr lang="en-US" sz="2000" dirty="0" smtClean="0">
                <a:latin typeface="+mj-lt"/>
              </a:rPr>
              <a:t>Evaluation</a:t>
            </a:r>
            <a:endParaRPr lang="en-US" sz="2000" dirty="0">
              <a:latin typeface="+mj-lt"/>
            </a:endParaRPr>
          </a:p>
        </p:txBody>
      </p:sp>
      <p:sp>
        <p:nvSpPr>
          <p:cNvPr id="34" name="TextBox 33"/>
          <p:cNvSpPr txBox="1"/>
          <p:nvPr/>
        </p:nvSpPr>
        <p:spPr>
          <a:xfrm>
            <a:off x="502920" y="3143132"/>
            <a:ext cx="2604496" cy="400110"/>
          </a:xfrm>
          <a:prstGeom prst="rect">
            <a:avLst/>
          </a:prstGeom>
          <a:noFill/>
        </p:spPr>
        <p:txBody>
          <a:bodyPr wrap="none" rtlCol="0">
            <a:spAutoFit/>
          </a:bodyPr>
          <a:lstStyle/>
          <a:p>
            <a:pPr marL="236538" indent="-236538">
              <a:buFont typeface="Arial" panose="020B0604020202020204" pitchFamily="34" charset="0"/>
              <a:buChar char="•"/>
            </a:pPr>
            <a:r>
              <a:rPr lang="en-US" sz="2000" dirty="0">
                <a:latin typeface="+mj-lt"/>
              </a:rPr>
              <a:t>Timeline and </a:t>
            </a:r>
            <a:r>
              <a:rPr lang="en-US" sz="2000" dirty="0" smtClean="0">
                <a:latin typeface="+mj-lt"/>
              </a:rPr>
              <a:t>Dataset</a:t>
            </a:r>
            <a:endParaRPr lang="en-US" sz="2000" dirty="0">
              <a:latin typeface="+mj-lt"/>
            </a:endParaRPr>
          </a:p>
        </p:txBody>
      </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 y="1727"/>
            <a:ext cx="9144847" cy="1105528"/>
          </a:xfrm>
          <a:prstGeom prst="rect">
            <a:avLst/>
          </a:prstGeom>
        </p:spPr>
      </p:pic>
      <p:sp>
        <p:nvSpPr>
          <p:cNvPr id="35" name="Slide Number Placeholder 34"/>
          <p:cNvSpPr>
            <a:spLocks noGrp="1"/>
          </p:cNvSpPr>
          <p:nvPr>
            <p:ph type="sldNum" sz="quarter" idx="12"/>
          </p:nvPr>
        </p:nvSpPr>
        <p:spPr/>
        <p:txBody>
          <a:bodyPr/>
          <a:lstStyle/>
          <a:p>
            <a:fld id="{24BBF3D7-F881-463A-A39F-12CB32322ECC}" type="slidenum">
              <a:rPr lang="en-US" smtClean="0"/>
              <a:t>4</a:t>
            </a:fld>
            <a:endParaRPr lang="en-US"/>
          </a:p>
        </p:txBody>
      </p:sp>
    </p:spTree>
    <p:extLst>
      <p:ext uri="{BB962C8B-B14F-4D97-AF65-F5344CB8AC3E}">
        <p14:creationId xmlns:p14="http://schemas.microsoft.com/office/powerpoint/2010/main" val="45288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P spid="24" grpId="0"/>
      <p:bldP spid="25" grpId="0"/>
      <p:bldP spid="26" grpId="0"/>
      <p:bldP spid="27" grpId="0" animBg="1"/>
      <p:bldP spid="28" grpId="0"/>
      <p:bldP spid="29" grpId="0"/>
      <p:bldP spid="30" grpId="0" animBg="1"/>
      <p:bldP spid="31" grpId="0"/>
      <p:bldP spid="2" grpId="0"/>
      <p:bldP spid="32"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Logerror</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20588" r="3354"/>
          <a:stretch/>
        </p:blipFill>
        <p:spPr>
          <a:xfrm>
            <a:off x="435187" y="2200633"/>
            <a:ext cx="2892213" cy="330611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59070" y="1745327"/>
                <a:ext cx="4759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𝑙𝑜𝑔𝑒𝑟𝑟𝑜𝑟</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𝑍𝑒𝑠𝑡𝑖𝑚𝑎𝑡𝑒</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𝑆𝑎𝑙𝑒𝑃𝑟𝑖𝑧𝑒</m:t>
                      </m:r>
                      <m:r>
                        <a:rPr lang="en-US" b="0" i="1"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9070" y="1745327"/>
                <a:ext cx="4759636" cy="369332"/>
              </a:xfrm>
              <a:prstGeom prst="rect">
                <a:avLst/>
              </a:prstGeom>
              <a:blipFill rotWithShape="0">
                <a:blip r:embed="rId5"/>
                <a:stretch>
                  <a:fillRect b="-14754"/>
                </a:stretch>
              </a:blipFill>
            </p:spPr>
            <p:txBody>
              <a:bodyPr/>
              <a:lstStyle/>
              <a:p>
                <a:r>
                  <a:rPr lang="en-US">
                    <a:noFill/>
                  </a:rPr>
                  <a:t> </a:t>
                </a:r>
              </a:p>
            </p:txBody>
          </p:sp>
        </mc:Fallback>
      </mc:AlternateContent>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7086" y="2228289"/>
            <a:ext cx="5039923" cy="3110676"/>
          </a:xfrm>
          <a:prstGeom prst="rect">
            <a:avLst/>
          </a:prstGeom>
        </p:spPr>
      </p:pic>
      <p:sp>
        <p:nvSpPr>
          <p:cNvPr id="14" name="TextBox 13"/>
          <p:cNvSpPr txBox="1"/>
          <p:nvPr/>
        </p:nvSpPr>
        <p:spPr>
          <a:xfrm>
            <a:off x="4715934" y="5364412"/>
            <a:ext cx="3348161" cy="369332"/>
          </a:xfrm>
          <a:prstGeom prst="rect">
            <a:avLst/>
          </a:prstGeom>
          <a:noFill/>
        </p:spPr>
        <p:txBody>
          <a:bodyPr wrap="none" rtlCol="0">
            <a:spAutoFit/>
          </a:bodyPr>
          <a:lstStyle/>
          <a:p>
            <a:r>
              <a:rPr lang="en-US" dirty="0">
                <a:latin typeface="+mj-lt"/>
              </a:rPr>
              <a:t>Los Angeles, </a:t>
            </a:r>
            <a:r>
              <a:rPr lang="en-US" dirty="0" smtClean="0">
                <a:latin typeface="+mj-lt"/>
              </a:rPr>
              <a:t>Orange, and Ventura</a:t>
            </a:r>
            <a:endParaRPr lang="en-US" dirty="0">
              <a:latin typeface="+mj-lt"/>
            </a:endParaRPr>
          </a:p>
        </p:txBody>
      </p:sp>
      <p:graphicFrame>
        <p:nvGraphicFramePr>
          <p:cNvPr id="15" name="Table 14"/>
          <p:cNvGraphicFramePr>
            <a:graphicFrameLocks noGrp="1"/>
          </p:cNvGraphicFramePr>
          <p:nvPr>
            <p:extLst>
              <p:ext uri="{D42A27DB-BD31-4B8C-83A1-F6EECF244321}">
                <p14:modId xmlns:p14="http://schemas.microsoft.com/office/powerpoint/2010/main" val="3422547963"/>
              </p:ext>
            </p:extLst>
          </p:nvPr>
        </p:nvGraphicFramePr>
        <p:xfrm>
          <a:off x="435186" y="5623675"/>
          <a:ext cx="2892214" cy="670560"/>
        </p:xfrm>
        <a:graphic>
          <a:graphicData uri="http://schemas.openxmlformats.org/drawingml/2006/table">
            <a:tbl>
              <a:tblPr firstRow="1" bandRow="1">
                <a:tableStyleId>{5C22544A-7EE6-4342-B048-85BDC9FD1C3A}</a:tableStyleId>
              </a:tblPr>
              <a:tblGrid>
                <a:gridCol w="1446107"/>
                <a:gridCol w="1446107"/>
              </a:tblGrid>
              <a:tr h="258234">
                <a:tc>
                  <a:txBody>
                    <a:bodyPr/>
                    <a:lstStyle/>
                    <a:p>
                      <a:pPr algn="ctr"/>
                      <a:r>
                        <a:rPr lang="en-US" sz="1600" dirty="0" smtClean="0"/>
                        <a:t>Mean</a:t>
                      </a:r>
                      <a:endParaRPr lang="en-US" sz="1600" dirty="0"/>
                    </a:p>
                  </a:txBody>
                  <a:tcPr/>
                </a:tc>
                <a:tc>
                  <a:txBody>
                    <a:bodyPr/>
                    <a:lstStyle/>
                    <a:p>
                      <a:pPr algn="ctr"/>
                      <a:r>
                        <a:rPr lang="en-US" sz="1600" dirty="0" smtClean="0"/>
                        <a:t>Median</a:t>
                      </a:r>
                      <a:endParaRPr lang="en-US" sz="1600" dirty="0"/>
                    </a:p>
                  </a:txBody>
                  <a:tcPr/>
                </a:tc>
              </a:tr>
              <a:tr h="258234">
                <a:tc>
                  <a:txBody>
                    <a:bodyPr/>
                    <a:lstStyle/>
                    <a:p>
                      <a:pPr algn="ctr"/>
                      <a:r>
                        <a:rPr lang="en-US" sz="1600" dirty="0" smtClean="0"/>
                        <a:t>0.011457</a:t>
                      </a:r>
                      <a:endParaRPr lang="en-US" sz="1600" dirty="0"/>
                    </a:p>
                  </a:txBody>
                  <a:tcPr/>
                </a:tc>
                <a:tc>
                  <a:txBody>
                    <a:bodyPr/>
                    <a:lstStyle/>
                    <a:p>
                      <a:pPr algn="ctr"/>
                      <a:r>
                        <a:rPr lang="en-US" sz="1600" dirty="0" smtClean="0"/>
                        <a:t>0.006000</a:t>
                      </a:r>
                      <a:endParaRPr lang="en-US" sz="1600" dirty="0"/>
                    </a:p>
                  </a:txBody>
                  <a:tcPr/>
                </a:tc>
              </a:tr>
            </a:tbl>
          </a:graphicData>
        </a:graphic>
      </p:graphicFrame>
      <p:sp>
        <p:nvSpPr>
          <p:cNvPr id="3" name="Rectangle 2"/>
          <p:cNvSpPr/>
          <p:nvPr/>
        </p:nvSpPr>
        <p:spPr>
          <a:xfrm>
            <a:off x="3185652" y="5191432"/>
            <a:ext cx="280219" cy="147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5</a:t>
            </a:fld>
            <a:endParaRPr lang="en-US"/>
          </a:p>
        </p:txBody>
      </p:sp>
    </p:spTree>
    <p:extLst>
      <p:ext uri="{BB962C8B-B14F-4D97-AF65-F5344CB8AC3E}">
        <p14:creationId xmlns:p14="http://schemas.microsoft.com/office/powerpoint/2010/main" val="427783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Logerror</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20588" r="3354"/>
          <a:stretch/>
        </p:blipFill>
        <p:spPr>
          <a:xfrm>
            <a:off x="435187" y="2200633"/>
            <a:ext cx="2892213" cy="330611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59070" y="1781381"/>
                <a:ext cx="4759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𝑙𝑜𝑔𝑒𝑟𝑟𝑜𝑟</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𝑍𝑒𝑠𝑡𝑖𝑚𝑎𝑡𝑒</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𝑆𝑎𝑙𝑒𝑃𝑟𝑖𝑧𝑒</m:t>
                      </m:r>
                      <m:r>
                        <a:rPr lang="en-US" b="0" i="1"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9070" y="1781381"/>
                <a:ext cx="4759636" cy="369332"/>
              </a:xfrm>
              <a:prstGeom prst="rect">
                <a:avLst/>
              </a:prstGeom>
              <a:blipFill rotWithShape="0">
                <a:blip r:embed="rId5"/>
                <a:stretch>
                  <a:fillRect b="-14754"/>
                </a:stretch>
              </a:blipFill>
            </p:spPr>
            <p:txBody>
              <a:bodyPr/>
              <a:lstStyle/>
              <a:p>
                <a:r>
                  <a:rPr lang="en-US">
                    <a:noFill/>
                  </a:rPr>
                  <a:t> </a:t>
                </a:r>
              </a:p>
            </p:txBody>
          </p:sp>
        </mc:Fallback>
      </mc:AlternateContent>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0490" y="2549532"/>
            <a:ext cx="4348445" cy="329427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2494099044"/>
              </p:ext>
            </p:extLst>
          </p:nvPr>
        </p:nvGraphicFramePr>
        <p:xfrm>
          <a:off x="435186" y="5598275"/>
          <a:ext cx="2892214" cy="670560"/>
        </p:xfrm>
        <a:graphic>
          <a:graphicData uri="http://schemas.openxmlformats.org/drawingml/2006/table">
            <a:tbl>
              <a:tblPr firstRow="1" bandRow="1">
                <a:tableStyleId>{5C22544A-7EE6-4342-B048-85BDC9FD1C3A}</a:tableStyleId>
              </a:tblPr>
              <a:tblGrid>
                <a:gridCol w="1446107"/>
                <a:gridCol w="1446107"/>
              </a:tblGrid>
              <a:tr h="258234">
                <a:tc>
                  <a:txBody>
                    <a:bodyPr/>
                    <a:lstStyle/>
                    <a:p>
                      <a:pPr algn="ctr"/>
                      <a:r>
                        <a:rPr lang="en-US" sz="1600" dirty="0" smtClean="0"/>
                        <a:t>Mean</a:t>
                      </a:r>
                      <a:endParaRPr lang="en-US" sz="1600" dirty="0"/>
                    </a:p>
                  </a:txBody>
                  <a:tcPr/>
                </a:tc>
                <a:tc>
                  <a:txBody>
                    <a:bodyPr/>
                    <a:lstStyle/>
                    <a:p>
                      <a:pPr algn="ctr"/>
                      <a:r>
                        <a:rPr lang="en-US" sz="1600" dirty="0" smtClean="0"/>
                        <a:t>Median</a:t>
                      </a:r>
                      <a:endParaRPr lang="en-US" sz="1600" dirty="0"/>
                    </a:p>
                  </a:txBody>
                  <a:tcPr/>
                </a:tc>
              </a:tr>
              <a:tr h="258234">
                <a:tc>
                  <a:txBody>
                    <a:bodyPr/>
                    <a:lstStyle/>
                    <a:p>
                      <a:pPr algn="ctr"/>
                      <a:r>
                        <a:rPr lang="en-US" sz="1600" dirty="0" smtClean="0"/>
                        <a:t>0.011457</a:t>
                      </a:r>
                      <a:endParaRPr lang="en-US" sz="1600" dirty="0"/>
                    </a:p>
                  </a:txBody>
                  <a:tcPr/>
                </a:tc>
                <a:tc>
                  <a:txBody>
                    <a:bodyPr/>
                    <a:lstStyle/>
                    <a:p>
                      <a:pPr algn="ctr"/>
                      <a:r>
                        <a:rPr lang="en-US" sz="1600" dirty="0" smtClean="0"/>
                        <a:t>0.006000</a:t>
                      </a:r>
                      <a:endParaRPr lang="en-US" sz="1600" dirty="0"/>
                    </a:p>
                  </a:txBody>
                  <a:tcPr/>
                </a:tc>
              </a:tr>
            </a:tbl>
          </a:graphicData>
        </a:graphic>
      </p:graphicFrame>
      <p:sp>
        <p:nvSpPr>
          <p:cNvPr id="8" name="Rectangle 7"/>
          <p:cNvSpPr/>
          <p:nvPr/>
        </p:nvSpPr>
        <p:spPr>
          <a:xfrm>
            <a:off x="3185652" y="5191432"/>
            <a:ext cx="280219" cy="147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6</a:t>
            </a:fld>
            <a:endParaRPr lang="en-US"/>
          </a:p>
        </p:txBody>
      </p:sp>
    </p:spTree>
    <p:extLst>
      <p:ext uri="{BB962C8B-B14F-4D97-AF65-F5344CB8AC3E}">
        <p14:creationId xmlns:p14="http://schemas.microsoft.com/office/powerpoint/2010/main" val="4094168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87481292"/>
              </p:ext>
            </p:extLst>
          </p:nvPr>
        </p:nvGraphicFramePr>
        <p:xfrm>
          <a:off x="502920" y="1690689"/>
          <a:ext cx="8229600" cy="4480508"/>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23463">
                <a:tc>
                  <a:txBody>
                    <a:bodyPr/>
                    <a:lstStyle/>
                    <a:p>
                      <a:pPr algn="ctr"/>
                      <a:r>
                        <a:rPr lang="en-US" sz="1600" dirty="0" smtClean="0"/>
                        <a:t>Location</a:t>
                      </a:r>
                      <a:endParaRPr lang="en-US" sz="1600" dirty="0"/>
                    </a:p>
                  </a:txBody>
                  <a:tcPr/>
                </a:tc>
                <a:tc>
                  <a:txBody>
                    <a:bodyPr/>
                    <a:lstStyle/>
                    <a:p>
                      <a:pPr algn="ctr"/>
                      <a:r>
                        <a:rPr lang="en-US" sz="1600" dirty="0" smtClean="0"/>
                        <a:t>Area/Size</a:t>
                      </a:r>
                      <a:endParaRPr lang="en-US" sz="1600" dirty="0"/>
                    </a:p>
                  </a:txBody>
                  <a:tcPr/>
                </a:tc>
                <a:tc>
                  <a:txBody>
                    <a:bodyPr/>
                    <a:lstStyle/>
                    <a:p>
                      <a:pPr algn="ctr"/>
                      <a:r>
                        <a:rPr lang="en-US" sz="1600" dirty="0" smtClean="0"/>
                        <a:t>Number</a:t>
                      </a:r>
                      <a:endParaRPr lang="en-US" sz="1600" dirty="0"/>
                    </a:p>
                  </a:txBody>
                  <a:tcPr/>
                </a:tc>
                <a:tc>
                  <a:txBody>
                    <a:bodyPr/>
                    <a:lstStyle/>
                    <a:p>
                      <a:pPr algn="ctr"/>
                      <a:r>
                        <a:rPr lang="en-US" sz="1600" dirty="0" smtClean="0"/>
                        <a:t>Quality</a:t>
                      </a:r>
                      <a:endParaRPr lang="en-US" sz="1600" dirty="0"/>
                    </a:p>
                  </a:txBody>
                  <a:tcPr/>
                </a:tc>
                <a:tc>
                  <a:txBody>
                    <a:bodyPr/>
                    <a:lstStyle/>
                    <a:p>
                      <a:pPr algn="ctr"/>
                      <a:r>
                        <a:rPr lang="en-US" sz="1600" dirty="0" smtClean="0"/>
                        <a:t>Tax</a:t>
                      </a:r>
                      <a:endParaRPr lang="en-US" sz="1600" dirty="0"/>
                    </a:p>
                  </a:txBody>
                  <a:tcPr/>
                </a:tc>
              </a:tr>
              <a:tr h="269962">
                <a:tc>
                  <a:txBody>
                    <a:bodyPr/>
                    <a:lstStyle/>
                    <a:p>
                      <a:pPr algn="ctr" fontAlgn="b"/>
                      <a:r>
                        <a:rPr lang="en-US" sz="1100" b="0" i="0" u="none" strike="noStrike" dirty="0">
                          <a:solidFill>
                            <a:srgbClr val="000000"/>
                          </a:solidFill>
                          <a:effectLst/>
                          <a:latin typeface="+mj-lt"/>
                        </a:rPr>
                        <a:t>latitude</a:t>
                      </a:r>
                    </a:p>
                  </a:txBody>
                  <a:tcPr marL="9525" marR="9525" marT="9525" marB="0" anchor="b"/>
                </a:tc>
                <a:tc>
                  <a:txBody>
                    <a:bodyPr/>
                    <a:lstStyle/>
                    <a:p>
                      <a:pPr algn="ctr" fontAlgn="b"/>
                      <a:r>
                        <a:rPr lang="en-US" sz="1100" b="0" i="0" u="none" strike="noStrike" dirty="0" err="1">
                          <a:solidFill>
                            <a:srgbClr val="000000"/>
                          </a:solidFill>
                          <a:effectLst/>
                          <a:latin typeface="+mj-lt"/>
                        </a:rPr>
                        <a:t>area_firstfloor_finished</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num_bathroom</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type_aircon</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tax_building</a:t>
                      </a:r>
                      <a:endParaRPr lang="en-US" sz="1100" b="0" i="0" u="none" strike="noStrike" dirty="0">
                        <a:solidFill>
                          <a:srgbClr val="000000"/>
                        </a:solidFill>
                        <a:effectLst/>
                        <a:latin typeface="+mj-lt"/>
                      </a:endParaRPr>
                    </a:p>
                  </a:txBody>
                  <a:tcPr marL="9525" marR="9525" marT="9525" marB="0" anchor="b"/>
                </a:tc>
              </a:tr>
              <a:tr h="269962">
                <a:tc>
                  <a:txBody>
                    <a:bodyPr/>
                    <a:lstStyle/>
                    <a:p>
                      <a:pPr algn="ctr" fontAlgn="b"/>
                      <a:r>
                        <a:rPr lang="en-US" sz="1100" b="0" i="0" u="none" strike="noStrike" dirty="0">
                          <a:solidFill>
                            <a:srgbClr val="000000"/>
                          </a:solidFill>
                          <a:effectLst/>
                          <a:latin typeface="+mj-lt"/>
                        </a:rPr>
                        <a:t>longitude</a:t>
                      </a:r>
                    </a:p>
                  </a:txBody>
                  <a:tcPr marL="9525" marR="9525" marT="9525" marB="0" anchor="b"/>
                </a:tc>
                <a:tc>
                  <a:txBody>
                    <a:bodyPr/>
                    <a:lstStyle/>
                    <a:p>
                      <a:pPr algn="ctr" fontAlgn="b"/>
                      <a:r>
                        <a:rPr lang="en-US" sz="1100" b="0" i="0" u="none" strike="noStrike" dirty="0" err="1">
                          <a:solidFill>
                            <a:srgbClr val="000000"/>
                          </a:solidFill>
                          <a:effectLst/>
                          <a:latin typeface="+mj-lt"/>
                        </a:rPr>
                        <a:t>area_total_calc</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num_bedroom</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type_architectural</a:t>
                      </a:r>
                    </a:p>
                  </a:txBody>
                  <a:tcPr marL="9525" marR="9525" marT="9525" marB="0" anchor="b"/>
                </a:tc>
                <a:tc>
                  <a:txBody>
                    <a:bodyPr/>
                    <a:lstStyle/>
                    <a:p>
                      <a:pPr algn="ctr" fontAlgn="b"/>
                      <a:r>
                        <a:rPr lang="en-US" sz="1100" b="0" i="0" u="none" strike="noStrike" dirty="0" err="1">
                          <a:solidFill>
                            <a:srgbClr val="000000"/>
                          </a:solidFill>
                          <a:effectLst/>
                          <a:latin typeface="+mj-lt"/>
                        </a:rPr>
                        <a:t>tax_total</a:t>
                      </a:r>
                      <a:endParaRPr lang="en-US" sz="1100" b="0" i="0" u="none" strike="noStrike" dirty="0">
                        <a:solidFill>
                          <a:srgbClr val="000000"/>
                        </a:solidFill>
                        <a:effectLst/>
                        <a:latin typeface="+mj-lt"/>
                      </a:endParaRPr>
                    </a:p>
                  </a:txBody>
                  <a:tcPr marL="9525" marR="9525" marT="9525" marB="0" anchor="b"/>
                </a:tc>
              </a:tr>
              <a:tr h="269962">
                <a:tc>
                  <a:txBody>
                    <a:bodyPr/>
                    <a:lstStyle/>
                    <a:p>
                      <a:pPr algn="ctr" fontAlgn="b"/>
                      <a:r>
                        <a:rPr lang="en-US" sz="1100" b="0" i="0" u="none" strike="noStrike" dirty="0" err="1">
                          <a:solidFill>
                            <a:srgbClr val="000000"/>
                          </a:solidFill>
                          <a:effectLst/>
                          <a:latin typeface="+mj-lt"/>
                        </a:rPr>
                        <a:t>region_city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area_live_finished</a:t>
                      </a:r>
                    </a:p>
                  </a:txBody>
                  <a:tcPr marL="9525" marR="9525" marT="9525" marB="0" anchor="b"/>
                </a:tc>
                <a:tc>
                  <a:txBody>
                    <a:bodyPr/>
                    <a:lstStyle/>
                    <a:p>
                      <a:pPr algn="ctr" fontAlgn="b"/>
                      <a:r>
                        <a:rPr lang="en-US" sz="1100" b="0" i="0" u="none" strike="noStrike">
                          <a:solidFill>
                            <a:srgbClr val="000000"/>
                          </a:solidFill>
                          <a:effectLst/>
                          <a:latin typeface="+mj-lt"/>
                        </a:rPr>
                        <a:t>num_bathroom_calc</a:t>
                      </a:r>
                    </a:p>
                  </a:txBody>
                  <a:tcPr marL="9525" marR="9525" marT="9525" marB="0" anchor="b"/>
                </a:tc>
                <a:tc>
                  <a:txBody>
                    <a:bodyPr/>
                    <a:lstStyle/>
                    <a:p>
                      <a:pPr algn="ctr" fontAlgn="b"/>
                      <a:r>
                        <a:rPr lang="en-US" sz="1100" b="0" i="0" u="none" strike="noStrike">
                          <a:solidFill>
                            <a:srgbClr val="000000"/>
                          </a:solidFill>
                          <a:effectLst/>
                          <a:latin typeface="+mj-lt"/>
                        </a:rPr>
                        <a:t>type_framing</a:t>
                      </a:r>
                    </a:p>
                  </a:txBody>
                  <a:tcPr marL="9525" marR="9525" marT="9525" marB="0" anchor="b"/>
                </a:tc>
                <a:tc>
                  <a:txBody>
                    <a:bodyPr/>
                    <a:lstStyle/>
                    <a:p>
                      <a:pPr algn="ctr" fontAlgn="b"/>
                      <a:r>
                        <a:rPr lang="en-US" sz="1100" b="0" i="0" u="none" strike="noStrike">
                          <a:solidFill>
                            <a:srgbClr val="000000"/>
                          </a:solidFill>
                          <a:effectLst/>
                          <a:latin typeface="+mj-lt"/>
                        </a:rPr>
                        <a:t>tax_year</a:t>
                      </a:r>
                    </a:p>
                  </a:txBody>
                  <a:tcPr marL="9525" marR="9525" marT="9525" marB="0" anchor="b"/>
                </a:tc>
              </a:tr>
              <a:tr h="269962">
                <a:tc>
                  <a:txBody>
                    <a:bodyPr/>
                    <a:lstStyle/>
                    <a:p>
                      <a:pPr algn="ctr" fontAlgn="b"/>
                      <a:r>
                        <a:rPr lang="en-US" sz="1100" b="0" i="0" u="none" strike="noStrike" dirty="0" err="1">
                          <a:solidFill>
                            <a:srgbClr val="000000"/>
                          </a:solidFill>
                          <a:effectLst/>
                          <a:latin typeface="+mj-lt"/>
                        </a:rPr>
                        <a:t>region_county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area_liveperi_finished</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num_fireplace</a:t>
                      </a:r>
                    </a:p>
                  </a:txBody>
                  <a:tcPr marL="9525" marR="9525" marT="9525" marB="0" anchor="b"/>
                </a:tc>
                <a:tc>
                  <a:txBody>
                    <a:bodyPr/>
                    <a:lstStyle/>
                    <a:p>
                      <a:pPr algn="ctr" fontAlgn="b"/>
                      <a:r>
                        <a:rPr lang="en-US" sz="1100" b="0" i="0" u="none" strike="noStrike">
                          <a:solidFill>
                            <a:srgbClr val="000000"/>
                          </a:solidFill>
                          <a:effectLst/>
                          <a:latin typeface="+mj-lt"/>
                        </a:rPr>
                        <a:t>type_quality</a:t>
                      </a:r>
                    </a:p>
                  </a:txBody>
                  <a:tcPr marL="9525" marR="9525" marT="9525" marB="0" anchor="b"/>
                </a:tc>
                <a:tc>
                  <a:txBody>
                    <a:bodyPr/>
                    <a:lstStyle/>
                    <a:p>
                      <a:pPr algn="ctr" fontAlgn="b"/>
                      <a:r>
                        <a:rPr lang="en-US" sz="1100" b="0" i="0" u="none" strike="noStrike">
                          <a:solidFill>
                            <a:srgbClr val="000000"/>
                          </a:solidFill>
                          <a:effectLst/>
                          <a:latin typeface="+mj-lt"/>
                        </a:rPr>
                        <a:t>tax_land</a:t>
                      </a:r>
                    </a:p>
                  </a:txBody>
                  <a:tcPr marL="9525" marR="9525" marT="9525" marB="0" anchor="b"/>
                </a:tc>
              </a:tr>
              <a:tr h="269962">
                <a:tc>
                  <a:txBody>
                    <a:bodyPr/>
                    <a:lstStyle/>
                    <a:p>
                      <a:pPr algn="ctr" fontAlgn="b"/>
                      <a:r>
                        <a:rPr lang="en-US" sz="1100" b="0" i="0" u="none" strike="noStrike">
                          <a:solidFill>
                            <a:srgbClr val="000000"/>
                          </a:solidFill>
                          <a:effectLst/>
                          <a:latin typeface="+mj-lt"/>
                        </a:rPr>
                        <a:t>region_neighbor</a:t>
                      </a:r>
                    </a:p>
                  </a:txBody>
                  <a:tcPr marL="9525" marR="9525" marT="9525" marB="0" anchor="b"/>
                </a:tc>
                <a:tc>
                  <a:txBody>
                    <a:bodyPr/>
                    <a:lstStyle/>
                    <a:p>
                      <a:pPr algn="ctr" fontAlgn="b"/>
                      <a:r>
                        <a:rPr lang="en-US" sz="1100" b="0" i="0" u="none" strike="noStrike" dirty="0" err="1">
                          <a:solidFill>
                            <a:srgbClr val="000000"/>
                          </a:solidFill>
                          <a:effectLst/>
                          <a:latin typeface="+mj-lt"/>
                        </a:rPr>
                        <a:t>area_total_finished</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num_bath</a:t>
                      </a:r>
                    </a:p>
                  </a:txBody>
                  <a:tcPr marL="9525" marR="9525" marT="9525" marB="0" anchor="b"/>
                </a:tc>
                <a:tc>
                  <a:txBody>
                    <a:bodyPr/>
                    <a:lstStyle/>
                    <a:p>
                      <a:pPr algn="ctr" fontAlgn="b"/>
                      <a:r>
                        <a:rPr lang="en-US" sz="1100" b="0" i="0" u="none" strike="noStrike">
                          <a:solidFill>
                            <a:srgbClr val="000000"/>
                          </a:solidFill>
                          <a:effectLst/>
                          <a:latin typeface="+mj-lt"/>
                        </a:rPr>
                        <a:t>type_deck</a:t>
                      </a:r>
                    </a:p>
                  </a:txBody>
                  <a:tcPr marL="9525" marR="9525" marT="9525" marB="0" anchor="b"/>
                </a:tc>
                <a:tc>
                  <a:txBody>
                    <a:bodyPr/>
                    <a:lstStyle/>
                    <a:p>
                      <a:pPr algn="ctr" fontAlgn="b"/>
                      <a:r>
                        <a:rPr lang="en-US" sz="1100" b="0" i="0" u="none" strike="noStrike">
                          <a:solidFill>
                            <a:srgbClr val="000000"/>
                          </a:solidFill>
                          <a:effectLst/>
                          <a:latin typeface="+mj-lt"/>
                        </a:rPr>
                        <a:t>tax_property</a:t>
                      </a:r>
                    </a:p>
                  </a:txBody>
                  <a:tcPr marL="9525" marR="9525" marT="9525" marB="0" anchor="b"/>
                </a:tc>
              </a:tr>
              <a:tr h="269962">
                <a:tc>
                  <a:txBody>
                    <a:bodyPr/>
                    <a:lstStyle/>
                    <a:p>
                      <a:pPr algn="ctr" fontAlgn="b"/>
                      <a:r>
                        <a:rPr lang="en-US" sz="1100" b="0" i="0" u="none" strike="noStrike">
                          <a:solidFill>
                            <a:srgbClr val="000000"/>
                          </a:solidFill>
                          <a:effectLst/>
                          <a:latin typeface="+mj-lt"/>
                        </a:rPr>
                        <a:t>region_zip</a:t>
                      </a:r>
                    </a:p>
                  </a:txBody>
                  <a:tcPr marL="9525" marR="9525" marT="9525" marB="0" anchor="b"/>
                </a:tc>
                <a:tc>
                  <a:txBody>
                    <a:bodyPr/>
                    <a:lstStyle/>
                    <a:p>
                      <a:pPr algn="ctr" fontAlgn="b"/>
                      <a:r>
                        <a:rPr lang="en-US" sz="1100" b="0" i="0" u="none" strike="noStrike" dirty="0" err="1">
                          <a:solidFill>
                            <a:srgbClr val="000000"/>
                          </a:solidFill>
                          <a:effectLst/>
                          <a:latin typeface="+mj-lt"/>
                        </a:rPr>
                        <a:t>area_unknown</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num_garage</a:t>
                      </a:r>
                    </a:p>
                  </a:txBody>
                  <a:tcPr marL="9525" marR="9525" marT="9525" marB="0" anchor="b"/>
                </a:tc>
                <a:tc>
                  <a:txBody>
                    <a:bodyPr/>
                    <a:lstStyle/>
                    <a:p>
                      <a:pPr algn="ctr" fontAlgn="b"/>
                      <a:r>
                        <a:rPr lang="en-US" sz="1100" b="0" i="0" u="none" strike="noStrike">
                          <a:solidFill>
                            <a:srgbClr val="000000"/>
                          </a:solidFill>
                          <a:effectLst/>
                          <a:latin typeface="+mj-lt"/>
                        </a:rPr>
                        <a:t>type_heating</a:t>
                      </a:r>
                    </a:p>
                  </a:txBody>
                  <a:tcPr marL="9525" marR="9525" marT="9525" marB="0" anchor="b"/>
                </a:tc>
                <a:tc>
                  <a:txBody>
                    <a:bodyPr/>
                    <a:lstStyle/>
                    <a:p>
                      <a:pPr algn="ctr" fontAlgn="b"/>
                      <a:r>
                        <a:rPr lang="en-US" sz="1100" b="0" i="0" u="none" strike="noStrike" dirty="0" err="1">
                          <a:solidFill>
                            <a:srgbClr val="000000"/>
                          </a:solidFill>
                          <a:effectLst/>
                          <a:latin typeface="+mj-lt"/>
                        </a:rPr>
                        <a:t>tax_delinquency</a:t>
                      </a:r>
                      <a:endParaRPr lang="en-US" sz="1100" b="0" i="0" u="none" strike="noStrike" dirty="0">
                        <a:solidFill>
                          <a:srgbClr val="000000"/>
                        </a:solidFill>
                        <a:effectLst/>
                        <a:latin typeface="+mj-lt"/>
                      </a:endParaRPr>
                    </a:p>
                  </a:txBody>
                  <a:tcPr marL="9525" marR="9525" marT="9525" marB="0" anchor="b"/>
                </a:tc>
              </a:tr>
              <a:tr h="269962">
                <a:tc>
                  <a:txBody>
                    <a:bodyPr/>
                    <a:lstStyle/>
                    <a:p>
                      <a:pPr algn="ctr" fontAlgn="b"/>
                      <a:r>
                        <a:rPr lang="en-US" sz="1100" b="0" i="0" u="none" strike="noStrike" dirty="0" err="1">
                          <a:solidFill>
                            <a:srgbClr val="000000"/>
                          </a:solidFill>
                          <a:effectLst/>
                          <a:latin typeface="+mj-lt"/>
                        </a:rPr>
                        <a:t>zoning_property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area_base</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num_pool</a:t>
                      </a:r>
                    </a:p>
                  </a:txBody>
                  <a:tcPr marL="9525" marR="9525" marT="9525" marB="0" anchor="b"/>
                </a:tc>
                <a:tc>
                  <a:txBody>
                    <a:bodyPr/>
                    <a:lstStyle/>
                    <a:p>
                      <a:pPr algn="ctr" fontAlgn="b"/>
                      <a:r>
                        <a:rPr lang="en-US" sz="1100" b="0" i="0" u="none" strike="noStrike">
                          <a:solidFill>
                            <a:srgbClr val="000000"/>
                          </a:solidFill>
                          <a:effectLst/>
                          <a:latin typeface="+mj-lt"/>
                        </a:rPr>
                        <a:t>pooltypeid10</a:t>
                      </a:r>
                    </a:p>
                  </a:txBody>
                  <a:tcPr marL="9525" marR="9525" marT="9525" marB="0" anchor="b"/>
                </a:tc>
                <a:tc>
                  <a:txBody>
                    <a:bodyPr/>
                    <a:lstStyle/>
                    <a:p>
                      <a:pPr algn="ctr" fontAlgn="b"/>
                      <a:r>
                        <a:rPr lang="en-US" sz="1100" b="0" i="0" u="none" strike="noStrike" dirty="0" err="1">
                          <a:solidFill>
                            <a:srgbClr val="000000"/>
                          </a:solidFill>
                          <a:effectLst/>
                          <a:latin typeface="+mj-lt"/>
                        </a:rPr>
                        <a:t>tax_delinquency_year</a:t>
                      </a:r>
                      <a:endParaRPr lang="en-US" sz="1100" b="0" i="0" u="none" strike="noStrike" dirty="0">
                        <a:solidFill>
                          <a:srgbClr val="000000"/>
                        </a:solidFill>
                        <a:effectLst/>
                        <a:latin typeface="+mj-lt"/>
                      </a:endParaRPr>
                    </a:p>
                  </a:txBody>
                  <a:tcPr marL="9525" marR="9525" marT="9525" marB="0" anchor="b"/>
                </a:tc>
              </a:tr>
              <a:tr h="269962">
                <a:tc>
                  <a:txBody>
                    <a:bodyPr/>
                    <a:lstStyle/>
                    <a:p>
                      <a:pPr algn="ctr" fontAlgn="b"/>
                      <a:r>
                        <a:rPr lang="en-US" sz="1100" b="0" i="0" u="none" strike="noStrike" dirty="0" err="1">
                          <a:solidFill>
                            <a:srgbClr val="000000"/>
                          </a:solidFill>
                          <a:effectLst/>
                          <a:latin typeface="+mj-lt"/>
                        </a:rPr>
                        <a:t>zoning_landuse_county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area_basement</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num_room</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pooltypeid2</a:t>
                      </a:r>
                    </a:p>
                  </a:txBody>
                  <a:tcPr marL="9525" marR="9525" marT="9525" marB="0" anchor="b"/>
                </a:tc>
                <a:tc>
                  <a:txBody>
                    <a:bodyPr/>
                    <a:lstStyle/>
                    <a:p>
                      <a:pPr algn="ctr"/>
                      <a:endParaRPr lang="en-US" sz="1100" dirty="0">
                        <a:latin typeface="+mj-lt"/>
                      </a:endParaRPr>
                    </a:p>
                  </a:txBody>
                  <a:tcPr marL="9525" marR="9525" marT="9525" marB="0" anchor="b"/>
                </a:tc>
              </a:tr>
              <a:tr h="26996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err="1" smtClean="0">
                          <a:solidFill>
                            <a:srgbClr val="000000"/>
                          </a:solidFill>
                          <a:effectLst/>
                          <a:latin typeface="+mj-lt"/>
                        </a:rPr>
                        <a:t>fips</a:t>
                      </a:r>
                      <a:endParaRPr lang="en-US" sz="1100" b="0" i="0" u="none" strike="noStrike" dirty="0" smtClean="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area_garage</a:t>
                      </a:r>
                    </a:p>
                  </a:txBody>
                  <a:tcPr marL="9525" marR="9525" marT="9525" marB="0" anchor="b"/>
                </a:tc>
                <a:tc>
                  <a:txBody>
                    <a:bodyPr/>
                    <a:lstStyle/>
                    <a:p>
                      <a:pPr algn="ctr" fontAlgn="b"/>
                      <a:r>
                        <a:rPr lang="en-US" sz="1100" b="0" i="0" u="none" strike="noStrike" dirty="0">
                          <a:solidFill>
                            <a:srgbClr val="000000"/>
                          </a:solidFill>
                          <a:effectLst/>
                          <a:latin typeface="+mj-lt"/>
                        </a:rPr>
                        <a:t>num_75_bath</a:t>
                      </a:r>
                    </a:p>
                  </a:txBody>
                  <a:tcPr marL="9525" marR="9525" marT="9525" marB="0" anchor="b"/>
                </a:tc>
                <a:tc>
                  <a:txBody>
                    <a:bodyPr/>
                    <a:lstStyle/>
                    <a:p>
                      <a:pPr algn="ctr" fontAlgn="b"/>
                      <a:r>
                        <a:rPr lang="en-US" sz="1100" b="0" i="0" u="none" strike="noStrike">
                          <a:solidFill>
                            <a:srgbClr val="000000"/>
                          </a:solidFill>
                          <a:effectLst/>
                          <a:latin typeface="+mj-lt"/>
                        </a:rPr>
                        <a:t>pooltypeid7</a:t>
                      </a:r>
                    </a:p>
                  </a:txBody>
                  <a:tcPr marL="9525" marR="9525" marT="9525" marB="0" anchor="b"/>
                </a:tc>
                <a:tc>
                  <a:txBody>
                    <a:bodyPr/>
                    <a:lstStyle/>
                    <a:p>
                      <a:pPr algn="ctr"/>
                      <a:endParaRPr lang="en-US" sz="1100" dirty="0">
                        <a:latin typeface="+mj-lt"/>
                      </a:endParaRPr>
                    </a:p>
                  </a:txBody>
                  <a:tcPr/>
                </a:tc>
              </a:tr>
              <a:tr h="269962">
                <a:tc>
                  <a:txBody>
                    <a:bodyPr/>
                    <a:lstStyle/>
                    <a:p>
                      <a:pPr algn="ctr" fontAlgn="b"/>
                      <a:r>
                        <a:rPr lang="en-US" sz="1100" b="0" i="0" u="none" strike="noStrike" dirty="0" err="1">
                          <a:solidFill>
                            <a:srgbClr val="000000"/>
                          </a:solidFill>
                          <a:effectLst/>
                          <a:latin typeface="+mj-lt"/>
                        </a:rPr>
                        <a:t>censustractandblock</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area_pool</a:t>
                      </a:r>
                    </a:p>
                  </a:txBody>
                  <a:tcPr marL="9525" marR="9525" marT="9525" marB="0" anchor="b"/>
                </a:tc>
                <a:tc>
                  <a:txBody>
                    <a:bodyPr/>
                    <a:lstStyle/>
                    <a:p>
                      <a:pPr algn="ctr" fontAlgn="b"/>
                      <a:r>
                        <a:rPr lang="en-US" sz="1100" b="0" i="0" u="none" strike="noStrike" dirty="0" err="1">
                          <a:solidFill>
                            <a:srgbClr val="000000"/>
                          </a:solidFill>
                          <a:effectLst/>
                          <a:latin typeface="+mj-lt"/>
                        </a:rPr>
                        <a:t>num_unit</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type_story</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269962">
                <a:tc>
                  <a:txBody>
                    <a:bodyPr/>
                    <a:lstStyle/>
                    <a:p>
                      <a:pPr algn="ctr" fontAlgn="b"/>
                      <a:r>
                        <a:rPr lang="en-US" sz="1100" b="0" i="0" u="none" strike="noStrike" dirty="0" err="1">
                          <a:solidFill>
                            <a:srgbClr val="000000"/>
                          </a:solidFill>
                          <a:effectLst/>
                          <a:latin typeface="+mj-lt"/>
                        </a:rPr>
                        <a:t>rawcensustractandblock</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area_lot</a:t>
                      </a:r>
                    </a:p>
                  </a:txBody>
                  <a:tcPr marL="9525" marR="9525" marT="9525" marB="0" anchor="b"/>
                </a:tc>
                <a:tc>
                  <a:txBody>
                    <a:bodyPr/>
                    <a:lstStyle/>
                    <a:p>
                      <a:pPr algn="ctr" fontAlgn="b"/>
                      <a:r>
                        <a:rPr lang="en-US" sz="1100" b="0" i="0" u="none" strike="noStrike" dirty="0" err="1">
                          <a:solidFill>
                            <a:srgbClr val="000000"/>
                          </a:solidFill>
                          <a:effectLst/>
                          <a:latin typeface="+mj-lt"/>
                        </a:rPr>
                        <a:t>num_story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build_year</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269962">
                <a:tc>
                  <a:txBody>
                    <a:bodyPr/>
                    <a:lstStyle/>
                    <a:p>
                      <a:pPr algn="ctr"/>
                      <a:endParaRPr lang="en-US" sz="1100" dirty="0">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area_patio</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type_material</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269962">
                <a:tc>
                  <a:txBody>
                    <a:bodyPr/>
                    <a:lstStyle/>
                    <a:p>
                      <a:pPr algn="ctr" fontAlgn="b"/>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smtClean="0">
                          <a:solidFill>
                            <a:srgbClr val="000000"/>
                          </a:solidFill>
                          <a:effectLst/>
                          <a:latin typeface="+mj-lt"/>
                        </a:rPr>
                        <a:t>area_shed</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a:latin typeface="+mj-lt"/>
                      </a:endParaRPr>
                    </a:p>
                  </a:txBody>
                  <a:tcPr/>
                </a:tc>
                <a:tc>
                  <a:txBody>
                    <a:bodyPr/>
                    <a:lstStyle/>
                    <a:p>
                      <a:pPr algn="ctr" fontAlgn="b"/>
                      <a:r>
                        <a:rPr lang="en-US" sz="1100" b="0" i="0" u="none" strike="noStrike" dirty="0" err="1">
                          <a:solidFill>
                            <a:srgbClr val="000000"/>
                          </a:solidFill>
                          <a:effectLst/>
                          <a:latin typeface="+mj-lt"/>
                        </a:rPr>
                        <a:t>flag_tub</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269962">
                <a:tc>
                  <a:txBody>
                    <a:bodyPr/>
                    <a:lstStyle/>
                    <a:p>
                      <a:pPr algn="ctr"/>
                      <a:endParaRPr lang="en-US" sz="1100" dirty="0">
                        <a:latin typeface="+mj-lt"/>
                      </a:endParaRPr>
                    </a:p>
                  </a:txBody>
                  <a:tcPr/>
                </a:tc>
                <a:tc>
                  <a:txBody>
                    <a:bodyPr/>
                    <a:lstStyle/>
                    <a:p>
                      <a:pPr algn="ctr"/>
                      <a:endParaRPr lang="en-US" sz="1100" dirty="0">
                        <a:latin typeface="+mj-lt"/>
                      </a:endParaRPr>
                    </a:p>
                  </a:txBody>
                  <a:tcPr/>
                </a:tc>
                <a:tc>
                  <a:txBody>
                    <a:bodyPr/>
                    <a:lstStyle/>
                    <a:p>
                      <a:pPr algn="ctr"/>
                      <a:endParaRPr lang="en-US" sz="1100">
                        <a:latin typeface="+mj-lt"/>
                      </a:endParaRPr>
                    </a:p>
                  </a:txBody>
                  <a:tcPr/>
                </a:tc>
                <a:tc>
                  <a:txBody>
                    <a:bodyPr/>
                    <a:lstStyle/>
                    <a:p>
                      <a:pPr algn="ctr" fontAlgn="b"/>
                      <a:r>
                        <a:rPr lang="en-US" sz="1100" b="0" i="0" u="none" strike="noStrike" dirty="0" err="1">
                          <a:solidFill>
                            <a:srgbClr val="000000"/>
                          </a:solidFill>
                          <a:effectLst/>
                          <a:latin typeface="+mj-lt"/>
                        </a:rPr>
                        <a:t>flag_firepalce</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352869">
                <a:tc>
                  <a:txBody>
                    <a:bodyPr/>
                    <a:lstStyle/>
                    <a:p>
                      <a:pPr algn="ctr"/>
                      <a:endParaRPr lang="en-US" sz="1100" dirty="0">
                        <a:latin typeface="+mj-lt"/>
                      </a:endParaRPr>
                    </a:p>
                  </a:txBody>
                  <a:tcPr/>
                </a:tc>
                <a:tc>
                  <a:txBody>
                    <a:bodyPr/>
                    <a:lstStyle/>
                    <a:p>
                      <a:endParaRPr lang="en-US" dirty="0"/>
                    </a:p>
                  </a:txBody>
                  <a:tcPr/>
                </a:tc>
                <a:tc>
                  <a:txBody>
                    <a:bodyPr/>
                    <a:lstStyle/>
                    <a:p>
                      <a:pPr algn="ctr"/>
                      <a:endParaRPr lang="en-US" sz="1100" dirty="0">
                        <a:latin typeface="+mj-lt"/>
                      </a:endParaRPr>
                    </a:p>
                  </a:txBody>
                  <a:tcPr/>
                </a:tc>
                <a:tc>
                  <a:txBody>
                    <a:bodyPr/>
                    <a:lstStyle/>
                    <a:p>
                      <a:pPr algn="ctr" fontAlgn="b"/>
                      <a:r>
                        <a:rPr lang="en-US" sz="1100" b="0" i="0" u="none" strike="noStrike" dirty="0" err="1">
                          <a:solidFill>
                            <a:srgbClr val="000000"/>
                          </a:solidFill>
                          <a:effectLst/>
                          <a:latin typeface="+mj-lt"/>
                        </a:rPr>
                        <a:t>type_zoning_landuse</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bl>
          </a:graphicData>
        </a:graphic>
      </p:graphicFrame>
      <p:pic>
        <p:nvPicPr>
          <p:cNvPr id="4" name="Picture 3"/>
          <p:cNvPicPr>
            <a:picLocks noChangeAspect="1"/>
          </p:cNvPicPr>
          <p:nvPr/>
        </p:nvPicPr>
        <p:blipFill>
          <a:blip r:embed="rId3"/>
          <a:stretch>
            <a:fillRect/>
          </a:stretch>
        </p:blipFill>
        <p:spPr>
          <a:xfrm>
            <a:off x="7914602" y="230190"/>
            <a:ext cx="1027467" cy="1020128"/>
          </a:xfrm>
          <a:prstGeom prst="rect">
            <a:avLst/>
          </a:prstGeom>
        </p:spPr>
      </p:pic>
      <p:sp>
        <p:nvSpPr>
          <p:cNvPr id="6" name="TextBox 5"/>
          <p:cNvSpPr txBox="1"/>
          <p:nvPr/>
        </p:nvSpPr>
        <p:spPr>
          <a:xfrm>
            <a:off x="438366" y="1352135"/>
            <a:ext cx="7340471" cy="338554"/>
          </a:xfrm>
          <a:prstGeom prst="rect">
            <a:avLst/>
          </a:prstGeom>
          <a:noFill/>
        </p:spPr>
        <p:txBody>
          <a:bodyPr wrap="none" rtlCol="0">
            <a:spAutoFit/>
          </a:bodyPr>
          <a:lstStyle/>
          <a:p>
            <a:r>
              <a:rPr lang="en-US" sz="1600" dirty="0" smtClean="0"/>
              <a:t>The training data set contains 57 features and I classify them into 5 categories.</a:t>
            </a:r>
            <a:endParaRPr lang="en-US" sz="1600" dirty="0"/>
          </a:p>
        </p:txBody>
      </p:sp>
      <p:sp>
        <p:nvSpPr>
          <p:cNvPr id="7" name="Slide Number Placeholder 6"/>
          <p:cNvSpPr>
            <a:spLocks noGrp="1"/>
          </p:cNvSpPr>
          <p:nvPr>
            <p:ph type="sldNum" sz="quarter" idx="12"/>
          </p:nvPr>
        </p:nvSpPr>
        <p:spPr/>
        <p:txBody>
          <a:bodyPr/>
          <a:lstStyle/>
          <a:p>
            <a:fld id="{24BBF3D7-F881-463A-A39F-12CB32322ECC}" type="slidenum">
              <a:rPr lang="en-US" smtClean="0"/>
              <a:t>7</a:t>
            </a:fld>
            <a:endParaRPr lang="en-US"/>
          </a:p>
        </p:txBody>
      </p:sp>
    </p:spTree>
    <p:extLst>
      <p:ext uri="{BB962C8B-B14F-4D97-AF65-F5344CB8AC3E}">
        <p14:creationId xmlns:p14="http://schemas.microsoft.com/office/powerpoint/2010/main" val="3539041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between features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 y="2678163"/>
            <a:ext cx="3558540" cy="2892057"/>
          </a:xfrm>
        </p:spPr>
      </p:pic>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3040" y="1760220"/>
            <a:ext cx="4990960" cy="3810000"/>
          </a:xfrm>
          <a:prstGeom prst="rect">
            <a:avLst/>
          </a:prstGeom>
        </p:spPr>
      </p:pic>
      <p:sp>
        <p:nvSpPr>
          <p:cNvPr id="7" name="Slide Number Placeholder 6"/>
          <p:cNvSpPr>
            <a:spLocks noGrp="1"/>
          </p:cNvSpPr>
          <p:nvPr>
            <p:ph type="sldNum" sz="quarter" idx="12"/>
          </p:nvPr>
        </p:nvSpPr>
        <p:spPr/>
        <p:txBody>
          <a:bodyPr/>
          <a:lstStyle/>
          <a:p>
            <a:fld id="{24BBF3D7-F881-463A-A39F-12CB32322ECC}" type="slidenum">
              <a:rPr lang="en-US" smtClean="0"/>
              <a:t>8</a:t>
            </a:fld>
            <a:endParaRPr lang="en-US"/>
          </a:p>
        </p:txBody>
      </p:sp>
    </p:spTree>
    <p:extLst>
      <p:ext uri="{BB962C8B-B14F-4D97-AF65-F5344CB8AC3E}">
        <p14:creationId xmlns:p14="http://schemas.microsoft.com/office/powerpoint/2010/main" val="17455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r>
              <a:rPr lang="en-US" dirty="0"/>
              <a:t> </a:t>
            </a:r>
            <a:r>
              <a:rPr lang="en-US" sz="2000" dirty="0"/>
              <a:t>(Extreme Gradient Boosting)</a:t>
            </a:r>
          </a:p>
        </p:txBody>
      </p:sp>
      <p:sp>
        <p:nvSpPr>
          <p:cNvPr id="3" name="Content Placeholder 2"/>
          <p:cNvSpPr>
            <a:spLocks noGrp="1"/>
          </p:cNvSpPr>
          <p:nvPr>
            <p:ph idx="1"/>
          </p:nvPr>
        </p:nvSpPr>
        <p:spPr>
          <a:xfrm>
            <a:off x="502920" y="1503889"/>
            <a:ext cx="8229600" cy="4351338"/>
          </a:xfrm>
        </p:spPr>
        <p:txBody>
          <a:bodyPr/>
          <a:lstStyle/>
          <a:p>
            <a:pPr marL="0" indent="0">
              <a:buNone/>
            </a:pPr>
            <a:r>
              <a:rPr lang="en-US" sz="1600" dirty="0" err="1" smtClean="0"/>
              <a:t>XGBoost</a:t>
            </a:r>
            <a:r>
              <a:rPr lang="en-US" sz="1600" dirty="0" smtClean="0"/>
              <a:t> </a:t>
            </a:r>
            <a:r>
              <a:rPr lang="en-US" sz="1600" dirty="0"/>
              <a:t>provides a parallel tree </a:t>
            </a:r>
            <a:r>
              <a:rPr lang="en-US" sz="1600" dirty="0" smtClean="0"/>
              <a:t>boosting (</a:t>
            </a:r>
            <a:r>
              <a:rPr lang="en-US" sz="1600" dirty="0"/>
              <a:t>also known as GBDT, GBM) that </a:t>
            </a:r>
            <a:r>
              <a:rPr lang="en-US" sz="1600" dirty="0" smtClean="0"/>
              <a:t>solves </a:t>
            </a:r>
            <a:r>
              <a:rPr lang="en-US" sz="1600" dirty="0"/>
              <a:t>supervised learning problems</a:t>
            </a:r>
            <a:r>
              <a:rPr lang="en-US" sz="1600" dirty="0" smtClean="0"/>
              <a:t> in </a:t>
            </a:r>
            <a:r>
              <a:rPr lang="en-US" sz="1600" dirty="0"/>
              <a:t>a fast and accurate way</a:t>
            </a:r>
            <a:r>
              <a:rPr lang="en-US" sz="1600" dirty="0" smtClean="0"/>
              <a:t>. XGB is highly effective, </a:t>
            </a:r>
            <a:r>
              <a:rPr lang="en-US" sz="1600" dirty="0"/>
              <a:t>and </a:t>
            </a:r>
            <a:r>
              <a:rPr lang="en-US" sz="1600" dirty="0" smtClean="0"/>
              <a:t>widely used in data </a:t>
            </a:r>
            <a:r>
              <a:rPr lang="en-US" sz="1600" dirty="0"/>
              <a:t>science </a:t>
            </a:r>
            <a:r>
              <a:rPr lang="en-US" sz="1600" dirty="0" smtClean="0"/>
              <a:t>problems.</a:t>
            </a:r>
          </a:p>
          <a:p>
            <a:pPr marL="403225" indent="-174625">
              <a:spcBef>
                <a:spcPts val="600"/>
              </a:spcBef>
            </a:pPr>
            <a:r>
              <a:rPr lang="en-US" sz="1400" b="1" dirty="0"/>
              <a:t>High </a:t>
            </a:r>
            <a:r>
              <a:rPr lang="en-US" sz="1400" b="1" dirty="0" smtClean="0"/>
              <a:t>Flexibility</a:t>
            </a:r>
          </a:p>
          <a:p>
            <a:pPr marL="403225" indent="-174625">
              <a:spcBef>
                <a:spcPts val="0"/>
              </a:spcBef>
            </a:pPr>
            <a:r>
              <a:rPr lang="en-US" sz="1400" b="1" dirty="0"/>
              <a:t>Handling Missing </a:t>
            </a:r>
            <a:r>
              <a:rPr lang="en-US" sz="1400" b="1" dirty="0" smtClean="0"/>
              <a:t>Values</a:t>
            </a:r>
          </a:p>
          <a:p>
            <a:pPr marL="403225" indent="-174625">
              <a:spcBef>
                <a:spcPts val="0"/>
              </a:spcBef>
            </a:pPr>
            <a:r>
              <a:rPr lang="en-US" sz="1400" b="1" dirty="0" smtClean="0"/>
              <a:t>Regularization</a:t>
            </a:r>
          </a:p>
          <a:p>
            <a:pPr marL="403225" indent="-174625">
              <a:spcBef>
                <a:spcPts val="0"/>
              </a:spcBef>
            </a:pPr>
            <a:r>
              <a:rPr lang="en-US" sz="1400" b="1" dirty="0"/>
              <a:t>Tree </a:t>
            </a:r>
            <a:r>
              <a:rPr lang="en-US" sz="1400" b="1" dirty="0" smtClean="0"/>
              <a:t>Pruning</a:t>
            </a:r>
          </a:p>
          <a:p>
            <a:pPr marL="403225" indent="-174625">
              <a:spcBef>
                <a:spcPts val="0"/>
              </a:spcBef>
            </a:pPr>
            <a:r>
              <a:rPr lang="en-US" sz="1400" b="1" dirty="0"/>
              <a:t>Built-in </a:t>
            </a:r>
            <a:r>
              <a:rPr lang="en-US" sz="1400" b="1" dirty="0" smtClean="0"/>
              <a:t>Cross-Validation</a:t>
            </a:r>
          </a:p>
          <a:p>
            <a:pPr marL="403225" indent="-174625">
              <a:spcBef>
                <a:spcPts val="0"/>
              </a:spcBef>
            </a:pPr>
            <a:r>
              <a:rPr lang="en-US" sz="1400" b="1" dirty="0"/>
              <a:t>Parallel Processing</a:t>
            </a:r>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3818057"/>
            <a:ext cx="4562610" cy="215186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179538328"/>
              </p:ext>
            </p:extLst>
          </p:nvPr>
        </p:nvGraphicFramePr>
        <p:xfrm>
          <a:off x="4017818" y="2236877"/>
          <a:ext cx="4714702" cy="1219200"/>
        </p:xfrm>
        <a:graphic>
          <a:graphicData uri="http://schemas.openxmlformats.org/drawingml/2006/table">
            <a:tbl>
              <a:tblPr firstRow="1" bandRow="1">
                <a:tableStyleId>{5C22544A-7EE6-4342-B048-85BDC9FD1C3A}</a:tableStyleId>
              </a:tblPr>
              <a:tblGrid>
                <a:gridCol w="2357351"/>
                <a:gridCol w="2357351"/>
              </a:tblGrid>
              <a:tr h="289447">
                <a:tc>
                  <a:txBody>
                    <a:bodyPr/>
                    <a:lstStyle/>
                    <a:p>
                      <a:pPr algn="ctr"/>
                      <a:r>
                        <a:rPr lang="en-US" sz="1400" dirty="0" smtClean="0"/>
                        <a:t>Learning parameters</a:t>
                      </a:r>
                      <a:endParaRPr lang="en-US" sz="1400" dirty="0"/>
                    </a:p>
                  </a:txBody>
                  <a:tcPr/>
                </a:tc>
                <a:tc>
                  <a:txBody>
                    <a:bodyPr/>
                    <a:lstStyle/>
                    <a:p>
                      <a:pPr algn="ctr"/>
                      <a:r>
                        <a:rPr lang="en-US" sz="1400" dirty="0" smtClean="0"/>
                        <a:t>Overfitting</a:t>
                      </a:r>
                      <a:r>
                        <a:rPr lang="en-US" sz="1400" baseline="0" dirty="0" smtClean="0"/>
                        <a:t> parameters</a:t>
                      </a:r>
                      <a:endParaRPr lang="en-US" sz="1400" dirty="0"/>
                    </a:p>
                  </a:txBody>
                  <a:tcPr/>
                </a:tc>
              </a:tr>
              <a:tr h="289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Learning rate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Sample fraction</a:t>
                      </a:r>
                    </a:p>
                  </a:txBody>
                  <a:tcPr/>
                </a:tc>
              </a:tr>
              <a:tr h="289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Max depth</a:t>
                      </a:r>
                    </a:p>
                  </a:txBody>
                  <a:tcPr/>
                </a:tc>
                <a:tc>
                  <a:txBody>
                    <a:bodyPr/>
                    <a:lstStyle/>
                    <a:p>
                      <a:pPr algn="ctr"/>
                      <a:r>
                        <a:rPr lang="en-US" sz="1400" dirty="0" smtClean="0"/>
                        <a:t>Columns fraction</a:t>
                      </a:r>
                      <a:endParaRPr lang="en-US" sz="1400" dirty="0"/>
                    </a:p>
                  </a:txBody>
                  <a:tcPr/>
                </a:tc>
              </a:tr>
              <a:tr h="289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Number of round</a:t>
                      </a:r>
                    </a:p>
                  </a:txBody>
                  <a:tcPr/>
                </a:tc>
                <a:tc>
                  <a:txBody>
                    <a:bodyPr/>
                    <a:lstStyle/>
                    <a:p>
                      <a:pPr algn="ctr"/>
                      <a:r>
                        <a:rPr lang="en-US" sz="1400" dirty="0" smtClean="0"/>
                        <a:t>L1 and L2 regularization</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35690124"/>
              </p:ext>
            </p:extLst>
          </p:nvPr>
        </p:nvGraphicFramePr>
        <p:xfrm>
          <a:off x="5516880" y="4146457"/>
          <a:ext cx="1607820" cy="1259840"/>
        </p:xfrm>
        <a:graphic>
          <a:graphicData uri="http://schemas.openxmlformats.org/drawingml/2006/table">
            <a:tbl>
              <a:tblPr firstRow="1" bandRow="1">
                <a:tableStyleId>{5C22544A-7EE6-4342-B048-85BDC9FD1C3A}</a:tableStyleId>
              </a:tblPr>
              <a:tblGrid>
                <a:gridCol w="1607820"/>
              </a:tblGrid>
              <a:tr h="370840">
                <a:tc>
                  <a:txBody>
                    <a:bodyPr/>
                    <a:lstStyle/>
                    <a:p>
                      <a:pPr algn="ctr"/>
                      <a:r>
                        <a:rPr lang="en-US" sz="1400" dirty="0" smtClean="0"/>
                        <a:t>Leaderboard Score</a:t>
                      </a:r>
                      <a:endParaRPr lang="en-US" sz="1400" dirty="0"/>
                    </a:p>
                  </a:txBody>
                  <a:tcPr/>
                </a:tc>
              </a:tr>
              <a:tr h="370840">
                <a:tc>
                  <a:txBody>
                    <a:bodyPr/>
                    <a:lstStyle/>
                    <a:p>
                      <a:pPr algn="ctr"/>
                      <a:r>
                        <a:rPr lang="en-US" sz="1400" dirty="0" smtClean="0"/>
                        <a:t>0.0655127</a:t>
                      </a:r>
                      <a:endParaRPr lang="en-US" sz="1400" dirty="0"/>
                    </a:p>
                  </a:txBody>
                  <a:tcPr/>
                </a:tc>
              </a:tr>
              <a:tr h="370840">
                <a:tc>
                  <a:txBody>
                    <a:bodyPr/>
                    <a:lstStyle/>
                    <a:p>
                      <a:pPr algn="ctr"/>
                      <a:r>
                        <a:rPr lang="en-US" sz="1400" dirty="0" smtClean="0"/>
                        <a:t>65.5127</a:t>
                      </a:r>
                      <a:endParaRPr lang="en-US" sz="14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579253230"/>
              </p:ext>
            </p:extLst>
          </p:nvPr>
        </p:nvGraphicFramePr>
        <p:xfrm>
          <a:off x="5511598" y="4146457"/>
          <a:ext cx="3215640" cy="1259840"/>
        </p:xfrm>
        <a:graphic>
          <a:graphicData uri="http://schemas.openxmlformats.org/drawingml/2006/table">
            <a:tbl>
              <a:tblPr firstRow="1" bandRow="1">
                <a:tableStyleId>{5C22544A-7EE6-4342-B048-85BDC9FD1C3A}</a:tableStyleId>
              </a:tblPr>
              <a:tblGrid>
                <a:gridCol w="1607820"/>
                <a:gridCol w="1607820"/>
              </a:tblGrid>
              <a:tr h="370840">
                <a:tc>
                  <a:txBody>
                    <a:bodyPr/>
                    <a:lstStyle/>
                    <a:p>
                      <a:pPr algn="ctr"/>
                      <a:r>
                        <a:rPr lang="en-US" sz="1400" dirty="0" smtClean="0"/>
                        <a:t>Score with </a:t>
                      </a:r>
                      <a:r>
                        <a:rPr lang="en-US" sz="1400" dirty="0" err="1" smtClean="0"/>
                        <a:t>logerror</a:t>
                      </a:r>
                      <a:r>
                        <a:rPr lang="en-US" sz="1400" dirty="0" smtClean="0"/>
                        <a:t> outliers</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Score without </a:t>
                      </a:r>
                      <a:r>
                        <a:rPr lang="en-US" sz="1400" dirty="0" err="1" smtClean="0"/>
                        <a:t>logerror</a:t>
                      </a:r>
                      <a:r>
                        <a:rPr lang="en-US" sz="1400" dirty="0" smtClean="0"/>
                        <a:t> outliers</a:t>
                      </a:r>
                    </a:p>
                  </a:txBody>
                  <a:tcPr/>
                </a:tc>
              </a:tr>
              <a:tr h="370840">
                <a:tc>
                  <a:txBody>
                    <a:bodyPr/>
                    <a:lstStyle/>
                    <a:p>
                      <a:pPr algn="ctr"/>
                      <a:r>
                        <a:rPr lang="en-US" sz="1400" dirty="0" smtClean="0"/>
                        <a:t>0.0655127</a:t>
                      </a:r>
                      <a:endParaRPr lang="en-US" sz="1400" dirty="0"/>
                    </a:p>
                  </a:txBody>
                  <a:tcPr/>
                </a:tc>
                <a:tc>
                  <a:txBody>
                    <a:bodyPr/>
                    <a:lstStyle/>
                    <a:p>
                      <a:pPr algn="ctr"/>
                      <a:r>
                        <a:rPr lang="en-US" sz="1400" dirty="0" smtClean="0"/>
                        <a:t>0.0645248</a:t>
                      </a:r>
                      <a:endParaRPr lang="en-US" sz="1400" dirty="0"/>
                    </a:p>
                  </a:txBody>
                  <a:tcPr/>
                </a:tc>
              </a:tr>
              <a:tr h="370840">
                <a:tc>
                  <a:txBody>
                    <a:bodyPr/>
                    <a:lstStyle/>
                    <a:p>
                      <a:pPr algn="ctr"/>
                      <a:r>
                        <a:rPr lang="en-US" sz="1400" dirty="0" smtClean="0"/>
                        <a:t>65.5127</a:t>
                      </a:r>
                      <a:endParaRPr lang="en-US" sz="1400" dirty="0"/>
                    </a:p>
                  </a:txBody>
                  <a:tcPr/>
                </a:tc>
                <a:tc>
                  <a:txBody>
                    <a:bodyPr/>
                    <a:lstStyle/>
                    <a:p>
                      <a:pPr algn="ctr"/>
                      <a:r>
                        <a:rPr lang="en-US" sz="1400" dirty="0" smtClean="0"/>
                        <a:t>64.5248</a:t>
                      </a:r>
                      <a:endParaRPr lang="en-US" sz="1400" dirty="0"/>
                    </a:p>
                  </a:txBody>
                  <a:tcPr/>
                </a:tc>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4827777" y="4620917"/>
                <a:ext cx="92685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1000</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827777" y="4620917"/>
                <a:ext cx="926857" cy="369332"/>
              </a:xfrm>
              <a:prstGeom prst="rect">
                <a:avLst/>
              </a:prstGeom>
              <a:blipFill rotWithShape="0">
                <a:blip r:embed="rId4"/>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4BBF3D7-F881-463A-A39F-12CB32322ECC}" type="slidenum">
              <a:rPr lang="en-US" smtClean="0"/>
              <a:t>9</a:t>
            </a:fld>
            <a:endParaRPr lang="en-US"/>
          </a:p>
        </p:txBody>
      </p:sp>
    </p:spTree>
    <p:extLst>
      <p:ext uri="{BB962C8B-B14F-4D97-AF65-F5344CB8AC3E}">
        <p14:creationId xmlns:p14="http://schemas.microsoft.com/office/powerpoint/2010/main" val="310575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27296</TotalTime>
  <Words>1579</Words>
  <Application>Microsoft Office PowerPoint</Application>
  <PresentationFormat>On-screen Show (4:3)</PresentationFormat>
  <Paragraphs>475</Paragraphs>
  <Slides>36</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Cambria Math</vt:lpstr>
      <vt:lpstr>Times New Roman</vt:lpstr>
      <vt:lpstr>Office Theme</vt:lpstr>
      <vt:lpstr>Zillow Prize Competition (first round) </vt:lpstr>
      <vt:lpstr>PowerPoint Presentation</vt:lpstr>
      <vt:lpstr>kaggle</vt:lpstr>
      <vt:lpstr>PowerPoint Presentation</vt:lpstr>
      <vt:lpstr>Logerror</vt:lpstr>
      <vt:lpstr>Logerror</vt:lpstr>
      <vt:lpstr>Features</vt:lpstr>
      <vt:lpstr>Correlation between features</vt:lpstr>
      <vt:lpstr>XGBoost (Extreme Gradient Boosting)</vt:lpstr>
      <vt:lpstr>Outliers</vt:lpstr>
      <vt:lpstr>Outliers</vt:lpstr>
      <vt:lpstr>Evaluation</vt:lpstr>
      <vt:lpstr>Cross-Validation</vt:lpstr>
      <vt:lpstr>Cross-Validation</vt:lpstr>
      <vt:lpstr>Missing values</vt:lpstr>
      <vt:lpstr>Impute missing value</vt:lpstr>
      <vt:lpstr>Impute missing value</vt:lpstr>
      <vt:lpstr>Rare events</vt:lpstr>
      <vt:lpstr>Feature engineering</vt:lpstr>
      <vt:lpstr>Feature engineering</vt:lpstr>
      <vt:lpstr>Combine models</vt:lpstr>
      <vt:lpstr>Feature engineering</vt:lpstr>
      <vt:lpstr>Kaggle competition or gambling</vt:lpstr>
      <vt:lpstr>Ensemble methods</vt:lpstr>
      <vt:lpstr>Ensemble methods</vt:lpstr>
      <vt:lpstr>Train 2017</vt:lpstr>
      <vt:lpstr>Evaluation of 2016</vt:lpstr>
      <vt:lpstr>Evaluation of 2017</vt:lpstr>
      <vt:lpstr>PowerPoint Presentation</vt:lpstr>
      <vt:lpstr>Explore the data</vt:lpstr>
      <vt:lpstr>Stacking</vt:lpstr>
      <vt:lpstr>Run a model in a node</vt:lpstr>
      <vt:lpstr>Combine predictions</vt:lpstr>
      <vt:lpstr>Future work</vt:lpstr>
      <vt:lpstr>Ensemble methods</vt:lpstr>
      <vt:lpstr>Feature engineering using k-mean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Zillow</dc:title>
  <dc:creator>Amin Rahimi</dc:creator>
  <cp:lastModifiedBy>Amin Rahimi</cp:lastModifiedBy>
  <cp:revision>172</cp:revision>
  <dcterms:created xsi:type="dcterms:W3CDTF">2017-09-11T17:05:31Z</dcterms:created>
  <dcterms:modified xsi:type="dcterms:W3CDTF">2018-01-13T20:16:41Z</dcterms:modified>
</cp:coreProperties>
</file>